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handoutMasterIdLst>
    <p:handoutMasterId r:id="rId24"/>
  </p:handoutMasterIdLst>
  <p:sldIdLst>
    <p:sldId id="257" r:id="rId2"/>
    <p:sldId id="256" r:id="rId3"/>
    <p:sldId id="258" r:id="rId4"/>
    <p:sldId id="264" r:id="rId5"/>
    <p:sldId id="263" r:id="rId6"/>
    <p:sldId id="286" r:id="rId7"/>
    <p:sldId id="287" r:id="rId8"/>
    <p:sldId id="288" r:id="rId9"/>
    <p:sldId id="259" r:id="rId10"/>
    <p:sldId id="260" r:id="rId11"/>
    <p:sldId id="272" r:id="rId12"/>
    <p:sldId id="285" r:id="rId13"/>
    <p:sldId id="291" r:id="rId14"/>
    <p:sldId id="289" r:id="rId15"/>
    <p:sldId id="292" r:id="rId16"/>
    <p:sldId id="290" r:id="rId17"/>
    <p:sldId id="262" r:id="rId18"/>
    <p:sldId id="284" r:id="rId19"/>
    <p:sldId id="294" r:id="rId20"/>
    <p:sldId id="293" r:id="rId21"/>
    <p:sldId id="270" r:id="rId22"/>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5E7B8D1-4E2C-4F86-AD25-B982F231B33D}">
          <p14:sldIdLst>
            <p14:sldId id="257"/>
            <p14:sldId id="256"/>
            <p14:sldId id="258"/>
            <p14:sldId id="264"/>
            <p14:sldId id="263"/>
            <p14:sldId id="286"/>
            <p14:sldId id="287"/>
            <p14:sldId id="288"/>
            <p14:sldId id="259"/>
            <p14:sldId id="260"/>
            <p14:sldId id="272"/>
            <p14:sldId id="285"/>
            <p14:sldId id="291"/>
            <p14:sldId id="289"/>
            <p14:sldId id="292"/>
            <p14:sldId id="290"/>
            <p14:sldId id="262"/>
            <p14:sldId id="284"/>
            <p14:sldId id="294"/>
            <p14:sldId id="293"/>
            <p14:sldId id="27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hieu Le" initials="N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6947"/>
    <a:srgbClr val="80D8FE"/>
    <a:srgbClr val="FFDD79"/>
    <a:srgbClr val="E7C6BE"/>
    <a:srgbClr val="DA5C45"/>
    <a:srgbClr val="FDD766"/>
    <a:srgbClr val="FFDBD3"/>
    <a:srgbClr val="EFEEDE"/>
    <a:srgbClr val="DBE5EE"/>
    <a:srgbClr val="473A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7568" autoAdjust="0"/>
  </p:normalViewPr>
  <p:slideViewPr>
    <p:cSldViewPr snapToGrid="0">
      <p:cViewPr varScale="1">
        <p:scale>
          <a:sx n="48" d="100"/>
          <a:sy n="48" d="100"/>
        </p:scale>
        <p:origin x="203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4/11/2023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D8655C-7937-4D4E-8DA4-DC4E74976DBD}" type="datetimeFigureOut">
              <a:rPr lang="en-GB" smtClean="0"/>
              <a:t>11/04/2023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69BE9D-764D-45A7-816C-52B0F5C5A9DD}" type="slidenum">
              <a:rPr lang="en-GB" smtClean="0"/>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2069BE9D-764D-45A7-816C-52B0F5C5A9DD}" type="slidenum">
              <a:rPr lang="en-GB" smtClean="0"/>
              <a:t>5</a:t>
            </a:fld>
            <a:endParaRPr lang="en-GB"/>
          </a:p>
        </p:txBody>
      </p:sp>
    </p:spTree>
    <p:extLst>
      <p:ext uri="{BB962C8B-B14F-4D97-AF65-F5344CB8AC3E}">
        <p14:creationId xmlns:p14="http://schemas.microsoft.com/office/powerpoint/2010/main" val="2771721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vi-VN" sz="1200" dirty="0">
              <a:latin typeface="Arial (Body)"/>
            </a:endParaRPr>
          </a:p>
        </p:txBody>
      </p:sp>
      <p:sp>
        <p:nvSpPr>
          <p:cNvPr id="4" name="Slide Number Placeholder 3"/>
          <p:cNvSpPr>
            <a:spLocks noGrp="1"/>
          </p:cNvSpPr>
          <p:nvPr>
            <p:ph type="sldNum" sz="quarter" idx="5"/>
          </p:nvPr>
        </p:nvSpPr>
        <p:spPr/>
        <p:txBody>
          <a:bodyPr/>
          <a:lstStyle/>
          <a:p>
            <a:fld id="{2069BE9D-764D-45A7-816C-52B0F5C5A9DD}" type="slidenum">
              <a:rPr lang="en-GB" smtClean="0"/>
              <a:t>20</a:t>
            </a:fld>
            <a:endParaRPr lang="en-GB"/>
          </a:p>
        </p:txBody>
      </p:sp>
    </p:spTree>
    <p:extLst>
      <p:ext uri="{BB962C8B-B14F-4D97-AF65-F5344CB8AC3E}">
        <p14:creationId xmlns:p14="http://schemas.microsoft.com/office/powerpoint/2010/main" val="4045514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2069BE9D-764D-45A7-816C-52B0F5C5A9DD}" type="slidenum">
              <a:rPr lang="en-GB" smtClean="0"/>
              <a:t>6</a:t>
            </a:fld>
            <a:endParaRPr lang="en-GB"/>
          </a:p>
        </p:txBody>
      </p:sp>
    </p:spTree>
    <p:extLst>
      <p:ext uri="{BB962C8B-B14F-4D97-AF65-F5344CB8AC3E}">
        <p14:creationId xmlns:p14="http://schemas.microsoft.com/office/powerpoint/2010/main" val="1189611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2069BE9D-764D-45A7-816C-52B0F5C5A9DD}" type="slidenum">
              <a:rPr lang="en-GB" smtClean="0"/>
              <a:t>7</a:t>
            </a:fld>
            <a:endParaRPr lang="en-GB"/>
          </a:p>
        </p:txBody>
      </p:sp>
    </p:spTree>
    <p:extLst>
      <p:ext uri="{BB962C8B-B14F-4D97-AF65-F5344CB8AC3E}">
        <p14:creationId xmlns:p14="http://schemas.microsoft.com/office/powerpoint/2010/main" val="1447168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2069BE9D-764D-45A7-816C-52B0F5C5A9DD}" type="slidenum">
              <a:rPr lang="en-GB" smtClean="0"/>
              <a:t>8</a:t>
            </a:fld>
            <a:endParaRPr lang="en-GB"/>
          </a:p>
        </p:txBody>
      </p:sp>
    </p:spTree>
    <p:extLst>
      <p:ext uri="{BB962C8B-B14F-4D97-AF65-F5344CB8AC3E}">
        <p14:creationId xmlns:p14="http://schemas.microsoft.com/office/powerpoint/2010/main" val="3427214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D1D5DB"/>
                </a:solidFill>
                <a:effectLst/>
                <a:latin typeface="Söhne"/>
              </a:rPr>
              <a:t>Các bước trên sẽ giúp chúng ta phân tích dữ liệu các loại hoa bằng thuật toán KNN. Tuy nhiên, để đạt được kết quả tốt nhất, cần lựa chọn K cho thích hợp</a:t>
            </a:r>
            <a:endParaRPr lang="vi-VN" dirty="0"/>
          </a:p>
        </p:txBody>
      </p:sp>
      <p:sp>
        <p:nvSpPr>
          <p:cNvPr id="4" name="Slide Number Placeholder 3"/>
          <p:cNvSpPr>
            <a:spLocks noGrp="1"/>
          </p:cNvSpPr>
          <p:nvPr>
            <p:ph type="sldNum" sz="quarter" idx="5"/>
          </p:nvPr>
        </p:nvSpPr>
        <p:spPr/>
        <p:txBody>
          <a:bodyPr/>
          <a:lstStyle/>
          <a:p>
            <a:fld id="{2069BE9D-764D-45A7-816C-52B0F5C5A9DD}" type="slidenum">
              <a:rPr lang="en-GB" smtClean="0"/>
              <a:t>11</a:t>
            </a:fld>
            <a:endParaRPr lang="en-GB"/>
          </a:p>
        </p:txBody>
      </p:sp>
    </p:spTree>
    <p:extLst>
      <p:ext uri="{BB962C8B-B14F-4D97-AF65-F5344CB8AC3E}">
        <p14:creationId xmlns:p14="http://schemas.microsoft.com/office/powerpoint/2010/main" val="3429647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2069BE9D-764D-45A7-816C-52B0F5C5A9DD}" type="slidenum">
              <a:rPr lang="en-GB" smtClean="0"/>
              <a:t>15</a:t>
            </a:fld>
            <a:endParaRPr lang="en-GB"/>
          </a:p>
        </p:txBody>
      </p:sp>
    </p:spTree>
    <p:extLst>
      <p:ext uri="{BB962C8B-B14F-4D97-AF65-F5344CB8AC3E}">
        <p14:creationId xmlns:p14="http://schemas.microsoft.com/office/powerpoint/2010/main" val="1929418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a:solidFill>
                  <a:schemeClr val="tx1"/>
                </a:solidFill>
                <a:effectLst/>
                <a:latin typeface="+mn-lt"/>
                <a:ea typeface="+mn-ea"/>
                <a:cs typeface="+mn-cs"/>
              </a:rPr>
              <a:t>Ư</a:t>
            </a:r>
            <a:r>
              <a:rPr lang="en-US" sz="1200" b="1" i="0" kern="1200" dirty="0">
                <a:solidFill>
                  <a:schemeClr val="tx1"/>
                </a:solidFill>
                <a:effectLst/>
                <a:latin typeface="+mn-lt"/>
                <a:ea typeface="+mn-ea"/>
                <a:cs typeface="+mn-cs"/>
              </a:rPr>
              <a:t>u</a:t>
            </a:r>
            <a:r>
              <a:rPr lang="en-US" sz="1200" b="1" i="0" kern="1200" baseline="0" dirty="0">
                <a:solidFill>
                  <a:schemeClr val="tx1"/>
                </a:solidFill>
                <a:effectLst/>
                <a:latin typeface="+mn-lt"/>
                <a:ea typeface="+mn-ea"/>
                <a:cs typeface="+mn-cs"/>
              </a:rPr>
              <a:t> </a:t>
            </a:r>
            <a:r>
              <a:rPr lang="en-US" sz="1200" b="1" i="0" kern="1200" baseline="0" dirty="0" err="1">
                <a:solidFill>
                  <a:schemeClr val="tx1"/>
                </a:solidFill>
                <a:effectLst/>
                <a:latin typeface="+mn-lt"/>
                <a:ea typeface="+mn-ea"/>
                <a:cs typeface="+mn-cs"/>
              </a:rPr>
              <a:t>điểm</a:t>
            </a:r>
            <a:r>
              <a:rPr lang="en-US" sz="1200" b="1" i="0" kern="1200" baseline="0" dirty="0">
                <a:solidFill>
                  <a:schemeClr val="tx1"/>
                </a:solidFill>
                <a:effectLst/>
                <a:latin typeface="+mn-lt"/>
                <a:ea typeface="+mn-ea"/>
                <a:cs typeface="+mn-cs"/>
              </a:rPr>
              <a:t>:</a:t>
            </a:r>
          </a:p>
          <a:p>
            <a:r>
              <a:rPr lang="vi-VN" sz="1200" b="0" i="0" kern="1200" dirty="0">
                <a:solidFill>
                  <a:schemeClr val="tx1"/>
                </a:solidFill>
                <a:effectLst/>
                <a:latin typeface="+mn-lt"/>
                <a:ea typeface="+mn-ea"/>
                <a:cs typeface="+mn-cs"/>
              </a:rPr>
              <a:t>Xử lý trên không gian số chiều cao: SVM là một công cụ tính toán hiệu quả trong không gian chiều cao, trong đó đặc biệt áp dụng cho các bài toán phân loại văn bản và phân tích quan điểm nơi chiều có thể cực kỳ lớn.</a:t>
            </a:r>
          </a:p>
          <a:p>
            <a:r>
              <a:rPr lang="vi-VN" sz="1200" b="0" i="0" kern="1200" dirty="0">
                <a:solidFill>
                  <a:schemeClr val="tx1"/>
                </a:solidFill>
                <a:effectLst/>
                <a:latin typeface="+mn-lt"/>
                <a:ea typeface="+mn-ea"/>
                <a:cs typeface="+mn-cs"/>
              </a:rPr>
              <a:t>Tiết kiệm bộ nhớ: Do chỉ có một tập hợp con của các điểm được sử dụng trong quá trình huấn luyện và ra quyết định thực tế cho các điểm dữ liệu mới nên chỉ có những điểm cần thiết mới được lưu trữ trong bộ nhớ khi ra quyết định.</a:t>
            </a:r>
          </a:p>
          <a:p>
            <a:r>
              <a:rPr lang="vi-VN" sz="1200" b="0" i="0" kern="1200" dirty="0">
                <a:solidFill>
                  <a:schemeClr val="tx1"/>
                </a:solidFill>
                <a:effectLst/>
                <a:latin typeface="+mn-lt"/>
                <a:ea typeface="+mn-ea"/>
                <a:cs typeface="+mn-cs"/>
              </a:rPr>
              <a:t>Tính linh hoạt - phân lớp thường là phi tuyến tính. Khả năng áp dụng Kernel mới cho phép linh động giữa các phương pháp tuyến tính và phi tuyến tính từ đó khiến cho hiệu suất phân loại lớn hơn.</a:t>
            </a:r>
            <a:endParaRPr lang="en-US" sz="1200" b="0" i="0" kern="1200" dirty="0">
              <a:solidFill>
                <a:schemeClr val="tx1"/>
              </a:solidFill>
              <a:effectLst/>
              <a:latin typeface="+mn-lt"/>
              <a:ea typeface="+mn-ea"/>
              <a:cs typeface="+mn-cs"/>
            </a:endParaRPr>
          </a:p>
          <a:p>
            <a:r>
              <a:rPr lang="en-US" sz="1200" b="1" i="0" kern="1200" dirty="0" err="1">
                <a:solidFill>
                  <a:schemeClr val="tx1"/>
                </a:solidFill>
                <a:effectLst/>
                <a:latin typeface="+mn-lt"/>
                <a:ea typeface="+mn-ea"/>
                <a:cs typeface="+mn-cs"/>
              </a:rPr>
              <a:t>Nhược</a:t>
            </a:r>
            <a:r>
              <a:rPr lang="en-US" sz="1200" b="1" i="0" kern="1200" baseline="0" dirty="0">
                <a:solidFill>
                  <a:schemeClr val="tx1"/>
                </a:solidFill>
                <a:effectLst/>
                <a:latin typeface="+mn-lt"/>
                <a:ea typeface="+mn-ea"/>
                <a:cs typeface="+mn-cs"/>
              </a:rPr>
              <a:t> </a:t>
            </a:r>
            <a:r>
              <a:rPr lang="en-US" sz="1200" b="1" i="0" kern="1200" baseline="0" dirty="0" err="1">
                <a:solidFill>
                  <a:schemeClr val="tx1"/>
                </a:solidFill>
                <a:effectLst/>
                <a:latin typeface="+mn-lt"/>
                <a:ea typeface="+mn-ea"/>
                <a:cs typeface="+mn-cs"/>
              </a:rPr>
              <a:t>điểm</a:t>
            </a:r>
            <a:r>
              <a:rPr lang="en-US" sz="1200" b="1" i="0" kern="1200" baseline="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vi-VN" sz="1200" b="0" i="0" kern="1200" dirty="0">
                <a:solidFill>
                  <a:schemeClr val="tx1"/>
                </a:solidFill>
                <a:effectLst/>
                <a:latin typeface="+mn-lt"/>
                <a:ea typeface="+mn-ea"/>
                <a:cs typeface="+mn-cs"/>
              </a:rPr>
              <a:t>Chưa thể hiện rõ tính xác suất: Việc phân lớp của SVM chỉ là việc cố gắng tách các đối tượng vào hai lớp được phân tách bởi siêu phẳng SVM. Điều này chưa giải thích được xác suất xuất hiện của một thành viên trong một nhóm là như thế nào. Tuy nhiên hiệu quả của việc phân lớp có thể được xác định dựa vào khái niệm margin từ điểm dữ liệu mới đến siêu phẳng phân lớp mà chúng ta đã bàn luận ở trên.</a:t>
            </a:r>
          </a:p>
          <a:p>
            <a:endParaRPr lang="vi-VN" dirty="0"/>
          </a:p>
        </p:txBody>
      </p:sp>
      <p:sp>
        <p:nvSpPr>
          <p:cNvPr id="4" name="Slide Number Placeholder 3"/>
          <p:cNvSpPr>
            <a:spLocks noGrp="1"/>
          </p:cNvSpPr>
          <p:nvPr>
            <p:ph type="sldNum" sz="quarter" idx="5"/>
          </p:nvPr>
        </p:nvSpPr>
        <p:spPr/>
        <p:txBody>
          <a:bodyPr/>
          <a:lstStyle/>
          <a:p>
            <a:fld id="{2069BE9D-764D-45A7-816C-52B0F5C5A9DD}" type="slidenum">
              <a:rPr lang="en-GB" smtClean="0"/>
              <a:t>16</a:t>
            </a:fld>
            <a:endParaRPr lang="en-GB"/>
          </a:p>
        </p:txBody>
      </p:sp>
    </p:spTree>
    <p:extLst>
      <p:ext uri="{BB962C8B-B14F-4D97-AF65-F5344CB8AC3E}">
        <p14:creationId xmlns:p14="http://schemas.microsoft.com/office/powerpoint/2010/main" val="206660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vi-VN" sz="1200" dirty="0">
                <a:latin typeface="Arial (Body)"/>
              </a:rPr>
              <a:t>Độ chính xác: Các thuật toán SVM và KNN đều cho kết quả phân loại tốt đối với bài toán phân loại hoa.</a:t>
            </a:r>
            <a:endParaRPr lang="vi-VN" sz="1200" b="0" i="0" dirty="0">
              <a:effectLst/>
              <a:latin typeface="Arial (Body)"/>
            </a:endParaRPr>
          </a:p>
          <a:p>
            <a:pPr marL="342900" indent="-342900">
              <a:buFont typeface="Arial" panose="020B0604020202020204" pitchFamily="34" charset="0"/>
              <a:buChar char="•"/>
            </a:pPr>
            <a:r>
              <a:rPr lang="vi-VN" sz="1200" dirty="0">
                <a:latin typeface="Arial (Body)"/>
              </a:rPr>
              <a:t>Tốc độ: KNN là thuật toán chậm nhất trong số ba thuật toán này, do phải tính toán khoảng cách giữa điểm dữ liệu mới và các điểm dữ liệu trong tập huấn luyện. SVM và Random Forest có thể được huấn luyện nhanh hơn.</a:t>
            </a:r>
          </a:p>
          <a:p>
            <a:pPr marL="342900" indent="-342900">
              <a:buFont typeface="Arial" panose="020B0604020202020204" pitchFamily="34" charset="0"/>
              <a:buChar char="•"/>
            </a:pPr>
            <a:r>
              <a:rPr lang="vi-VN" sz="1200" dirty="0">
                <a:latin typeface="Arial (Body)"/>
              </a:rPr>
              <a:t>Độ phức tạp: KNN là thuật toán đơn giản nhất trong số ba thuật toán này, vì nó không cần tính toán các hàm phức tạp như SVM .SVM có độ phức tạp trung bình vì phải tìm ra siêu mặt phân chia tối ưu</a:t>
            </a:r>
          </a:p>
          <a:p>
            <a:pPr marL="342900" indent="-342900">
              <a:buFont typeface="Arial" panose="020B0604020202020204" pitchFamily="34" charset="0"/>
              <a:buChar char="•"/>
            </a:pPr>
            <a:r>
              <a:rPr lang="vi-VN" sz="1200" dirty="0">
                <a:latin typeface="Arial (Body)"/>
              </a:rPr>
              <a:t>Khả năng xử lý dữ liệu lớnSVM đều có khả năng xử lý các tập dữ liệu lớn hơn KNN, do KNN cần tính toán khoảng cách giữa các điểm dữ liệu trong tập huấn luyện.</a:t>
            </a:r>
          </a:p>
          <a:p>
            <a:pPr marL="342900" indent="-342900">
              <a:buFont typeface="Arial" panose="020B0604020202020204" pitchFamily="34" charset="0"/>
              <a:buChar char="•"/>
            </a:pPr>
            <a:r>
              <a:rPr lang="vi-VN" sz="1200" dirty="0">
                <a:latin typeface="Arial (Body)"/>
              </a:rPr>
              <a:t>Độ ổn định: SVM đều có độ ổn định tốt hơn KNN do KNN có thể bị ảnh hưởng bởi các giá trị ngoại lai trong dữ liệu.</a:t>
            </a:r>
          </a:p>
        </p:txBody>
      </p:sp>
      <p:sp>
        <p:nvSpPr>
          <p:cNvPr id="4" name="Slide Number Placeholder 3"/>
          <p:cNvSpPr>
            <a:spLocks noGrp="1"/>
          </p:cNvSpPr>
          <p:nvPr>
            <p:ph type="sldNum" sz="quarter" idx="5"/>
          </p:nvPr>
        </p:nvSpPr>
        <p:spPr/>
        <p:txBody>
          <a:bodyPr/>
          <a:lstStyle/>
          <a:p>
            <a:fld id="{2069BE9D-764D-45A7-816C-52B0F5C5A9DD}" type="slidenum">
              <a:rPr lang="en-GB" smtClean="0"/>
              <a:t>18</a:t>
            </a:fld>
            <a:endParaRPr lang="en-GB"/>
          </a:p>
        </p:txBody>
      </p:sp>
    </p:spTree>
    <p:extLst>
      <p:ext uri="{BB962C8B-B14F-4D97-AF65-F5344CB8AC3E}">
        <p14:creationId xmlns:p14="http://schemas.microsoft.com/office/powerpoint/2010/main" val="3289207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endParaRPr lang="vi-VN" sz="1200" dirty="0">
              <a:latin typeface="Arial (Body)"/>
            </a:endParaRPr>
          </a:p>
        </p:txBody>
      </p:sp>
      <p:sp>
        <p:nvSpPr>
          <p:cNvPr id="4" name="Slide Number Placeholder 3"/>
          <p:cNvSpPr>
            <a:spLocks noGrp="1"/>
          </p:cNvSpPr>
          <p:nvPr>
            <p:ph type="sldNum" sz="quarter" idx="5"/>
          </p:nvPr>
        </p:nvSpPr>
        <p:spPr/>
        <p:txBody>
          <a:bodyPr/>
          <a:lstStyle/>
          <a:p>
            <a:fld id="{2069BE9D-764D-45A7-816C-52B0F5C5A9DD}" type="slidenum">
              <a:rPr lang="en-GB" smtClean="0"/>
              <a:t>19</a:t>
            </a:fld>
            <a:endParaRPr lang="en-GB"/>
          </a:p>
        </p:txBody>
      </p:sp>
    </p:spTree>
    <p:extLst>
      <p:ext uri="{BB962C8B-B14F-4D97-AF65-F5344CB8AC3E}">
        <p14:creationId xmlns:p14="http://schemas.microsoft.com/office/powerpoint/2010/main" val="2183499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p:cNvSpPr>
            <a:spLocks noGrp="1"/>
          </p:cNvSpPr>
          <p:nvPr>
            <p:ph type="dt" sz="half" idx="10"/>
          </p:nvPr>
        </p:nvSpPr>
        <p:spPr/>
        <p:txBody>
          <a:bodyPr/>
          <a:lstStyle/>
          <a:p>
            <a:fld id="{D8F0684E-C5BF-46A5-87D8-CDA7F139F6BC}" type="datetime1">
              <a:rPr lang="vi-VN" smtClean="0"/>
              <a:t>11/04/2023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49A78A4-89FC-44D0-BC56-BE4D261A002F}" type="slidenum">
              <a:rPr lang="vi-VN" smtClean="0"/>
              <a:t>‹#›</a:t>
            </a:fld>
            <a:endParaRPr lang="vi-V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353C1959-8AE0-49FA-8F27-00D7729BCBDF}" type="datetime1">
              <a:rPr lang="vi-VN" smtClean="0"/>
              <a:t>11/04/2023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49A78A4-89FC-44D0-BC56-BE4D261A002F}" type="slidenum">
              <a:rPr lang="vi-VN" smtClean="0"/>
              <a:t>‹#›</a:t>
            </a:fld>
            <a:endParaRPr lang="vi-V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D9505C43-76D4-4C14-8D5B-ED339B2D3FF6}" type="datetime1">
              <a:rPr lang="vi-VN" smtClean="0"/>
              <a:t>11/04/2023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49A78A4-89FC-44D0-BC56-BE4D261A002F}" type="slidenum">
              <a:rPr lang="vi-VN" smtClean="0"/>
              <a:t>‹#›</a:t>
            </a:fld>
            <a:endParaRPr lang="vi-V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5C9D76D7-C43A-4C31-BF79-1B07E57C33CB}" type="datetime1">
              <a:rPr lang="vi-VN" smtClean="0"/>
              <a:t>11/04/2023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49A78A4-89FC-44D0-BC56-BE4D261A002F}" type="slidenum">
              <a:rPr lang="vi-VN" smtClean="0"/>
              <a:t>‹#›</a:t>
            </a:fld>
            <a:endParaRPr lang="vi-V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DFD32F-06D9-49B6-BCAB-404910F8DE0D}" type="datetime1">
              <a:rPr lang="vi-VN" smtClean="0"/>
              <a:t>11/04/2023</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149A78A4-89FC-44D0-BC56-BE4D261A002F}" type="slidenum">
              <a:rPr lang="vi-VN" smtClean="0"/>
              <a:t>‹#›</a:t>
            </a:fld>
            <a:endParaRPr lang="vi-V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p:cNvSpPr>
          <p:nvPr>
            <p:ph type="dt" sz="half" idx="10"/>
          </p:nvPr>
        </p:nvSpPr>
        <p:spPr/>
        <p:txBody>
          <a:bodyPr/>
          <a:lstStyle/>
          <a:p>
            <a:fld id="{B2E9F05C-D1F6-4DF9-B28F-87FC3C093C1B}" type="datetime1">
              <a:rPr lang="vi-VN" smtClean="0"/>
              <a:t>11/04/2023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149A78A4-89FC-44D0-BC56-BE4D261A002F}" type="slidenum">
              <a:rPr lang="vi-VN" smtClean="0"/>
              <a:t>‹#›</a:t>
            </a:fld>
            <a:endParaRPr lang="vi-V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p:cNvSpPr>
            <a:spLocks noGrp="1"/>
          </p:cNvSpPr>
          <p:nvPr>
            <p:ph type="dt" sz="half" idx="10"/>
          </p:nvPr>
        </p:nvSpPr>
        <p:spPr/>
        <p:txBody>
          <a:bodyPr/>
          <a:lstStyle/>
          <a:p>
            <a:fld id="{642F1D5D-C25F-4C9C-953F-3D1A7DA39555}" type="datetime1">
              <a:rPr lang="vi-VN" smtClean="0"/>
              <a:t>11/04/2023</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149A78A4-89FC-44D0-BC56-BE4D261A002F}" type="slidenum">
              <a:rPr lang="vi-VN" smtClean="0"/>
              <a:t>‹#›</a:t>
            </a:fld>
            <a:endParaRPr lang="vi-V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Date Placeholder 2"/>
          <p:cNvSpPr>
            <a:spLocks noGrp="1"/>
          </p:cNvSpPr>
          <p:nvPr>
            <p:ph type="dt" sz="half" idx="10"/>
          </p:nvPr>
        </p:nvSpPr>
        <p:spPr/>
        <p:txBody>
          <a:bodyPr/>
          <a:lstStyle/>
          <a:p>
            <a:fld id="{26501292-970E-4D8E-9F06-F3CDB0A6F950}" type="datetime1">
              <a:rPr lang="vi-VN" smtClean="0"/>
              <a:t>11/04/2023</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149A78A4-89FC-44D0-BC56-BE4D261A002F}" type="slidenum">
              <a:rPr lang="vi-VN" smtClean="0"/>
              <a:t>‹#›</a:t>
            </a:fld>
            <a:endParaRPr lang="vi-V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843308-8F2B-450B-B5BE-2D4F20C93FEA}" type="datetime1">
              <a:rPr lang="vi-VN" smtClean="0"/>
              <a:t>11/04/2023</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149A78A4-89FC-44D0-BC56-BE4D261A002F}" type="slidenum">
              <a:rPr lang="vi-VN" smtClean="0"/>
              <a:t>‹#›</a:t>
            </a:fld>
            <a:endParaRPr lang="vi-V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D2E038C-D5D4-465F-9E8F-AFA4BD0DAB19}" type="datetime1">
              <a:rPr lang="vi-VN" smtClean="0"/>
              <a:t>11/04/2023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149A78A4-89FC-44D0-BC56-BE4D261A002F}" type="slidenum">
              <a:rPr lang="vi-VN" smtClean="0"/>
              <a:t>‹#›</a:t>
            </a:fld>
            <a:endParaRPr lang="vi-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941CE83-0EBE-477E-830C-2E5CBF7FFAC4}" type="datetime1">
              <a:rPr lang="vi-VN" smtClean="0"/>
              <a:t>11/04/2023</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149A78A4-89FC-44D0-BC56-BE4D261A002F}" type="slidenum">
              <a:rPr lang="vi-VN" smtClean="0"/>
              <a:t>‹#›</a:t>
            </a:fld>
            <a:endParaRPr lang="vi-V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FF6E89-782E-4817-836B-841BCE8C2DA7}" type="datetime1">
              <a:rPr lang="vi-VN" smtClean="0"/>
              <a:t>11/04/2023</a:t>
            </a:fld>
            <a:endParaRPr lang="vi-V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800">
                <a:solidFill>
                  <a:schemeClr val="tx1"/>
                </a:solidFill>
              </a:defRPr>
            </a:lvl1pPr>
          </a:lstStyle>
          <a:p>
            <a:fld id="{149A78A4-89FC-44D0-BC56-BE4D261A002F}" type="slidenum">
              <a:rPr lang="vi-VN" smtClean="0"/>
              <a:pPr/>
              <a:t>‹#›</a:t>
            </a:fld>
            <a:endParaRPr lang="vi-V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GIF"/><Relationship Id="rId5" Type="http://schemas.microsoft.com/office/2007/relationships/hdphoto" Target="../media/hdphoto4.wdp"/><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7.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8.png"/><Relationship Id="rId4" Type="http://schemas.openxmlformats.org/officeDocument/2006/relationships/image" Target="../media/image37.GI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GIF"/><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10.png"/><Relationship Id="rId7" Type="http://schemas.openxmlformats.org/officeDocument/2006/relationships/image" Target="../media/image37.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19.jpg"/><Relationship Id="rId3" Type="http://schemas.openxmlformats.org/officeDocument/2006/relationships/image" Target="../media/image10.png"/><Relationship Id="rId7" Type="http://schemas.microsoft.com/office/2007/relationships/hdphoto" Target="../media/hdphoto2.wdp"/><Relationship Id="rId12"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7.jpg"/><Relationship Id="rId5" Type="http://schemas.openxmlformats.org/officeDocument/2006/relationships/image" Target="../media/image9.png"/><Relationship Id="rId15" Type="http://schemas.openxmlformats.org/officeDocument/2006/relationships/image" Target="../media/image21.jpg"/><Relationship Id="rId10" Type="http://schemas.openxmlformats.org/officeDocument/2006/relationships/image" Target="../media/image16.jpeg"/><Relationship Id="rId4" Type="http://schemas.openxmlformats.org/officeDocument/2006/relationships/image" Target="../media/image13.png"/><Relationship Id="rId9" Type="http://schemas.openxmlformats.org/officeDocument/2006/relationships/image" Target="../media/image15.jpg"/><Relationship Id="rId14" Type="http://schemas.openxmlformats.org/officeDocument/2006/relationships/image" Target="../media/image20.jpg"/></Relationships>
</file>

<file path=ppt/slides/_rels/slide7.xml.rels><?xml version="1.0" encoding="UTF-8" standalone="yes"?>
<Relationships xmlns="http://schemas.openxmlformats.org/package/2006/relationships"><Relationship Id="rId8" Type="http://schemas.openxmlformats.org/officeDocument/2006/relationships/image" Target="../media/image22.jpg"/><Relationship Id="rId13" Type="http://schemas.openxmlformats.org/officeDocument/2006/relationships/image" Target="../media/image27.jpg"/><Relationship Id="rId3" Type="http://schemas.openxmlformats.org/officeDocument/2006/relationships/image" Target="../media/image10.png"/><Relationship Id="rId7" Type="http://schemas.microsoft.com/office/2007/relationships/hdphoto" Target="../media/hdphoto2.wdp"/><Relationship Id="rId12"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5.jpg"/><Relationship Id="rId5" Type="http://schemas.openxmlformats.org/officeDocument/2006/relationships/image" Target="../media/image9.png"/><Relationship Id="rId15" Type="http://schemas.openxmlformats.org/officeDocument/2006/relationships/image" Target="../media/image29.jpg"/><Relationship Id="rId10" Type="http://schemas.openxmlformats.org/officeDocument/2006/relationships/image" Target="../media/image24.jpg"/><Relationship Id="rId4" Type="http://schemas.openxmlformats.org/officeDocument/2006/relationships/image" Target="../media/image13.png"/><Relationship Id="rId9" Type="http://schemas.openxmlformats.org/officeDocument/2006/relationships/image" Target="../media/image23.jpg"/><Relationship Id="rId14" Type="http://schemas.openxmlformats.org/officeDocument/2006/relationships/image" Target="../media/image28.jpeg"/></Relationships>
</file>

<file path=ppt/slides/_rels/slide8.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10.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33.jpeg"/><Relationship Id="rId5" Type="http://schemas.openxmlformats.org/officeDocument/2006/relationships/image" Target="../media/image9.png"/><Relationship Id="rId10" Type="http://schemas.openxmlformats.org/officeDocument/2006/relationships/image" Target="../media/image32.jpg"/><Relationship Id="rId4" Type="http://schemas.openxmlformats.org/officeDocument/2006/relationships/image" Target="../media/image13.png"/><Relationship Id="rId9" Type="http://schemas.openxmlformats.org/officeDocument/2006/relationships/image" Target="../media/image31.jpg"/></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6858000"/>
          </a:xfrm>
          <a:prstGeom prst="rect">
            <a:avLst/>
          </a:prstGeom>
        </p:spPr>
      </p:pic>
      <p:sp>
        <p:nvSpPr>
          <p:cNvPr id="5" name="Rectangle 4"/>
          <p:cNvSpPr/>
          <p:nvPr/>
        </p:nvSpPr>
        <p:spPr>
          <a:xfrm rot="21373641">
            <a:off x="5796503" y="1521256"/>
            <a:ext cx="4187187" cy="2153324"/>
          </a:xfrm>
          <a:prstGeom prst="rect">
            <a:avLst/>
          </a:prstGeom>
          <a:solidFill>
            <a:srgbClr val="D6F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p:cNvSpPr/>
          <p:nvPr/>
        </p:nvSpPr>
        <p:spPr>
          <a:xfrm rot="21373641">
            <a:off x="6887393" y="3816050"/>
            <a:ext cx="2774710" cy="1178643"/>
          </a:xfrm>
          <a:prstGeom prst="rect">
            <a:avLst/>
          </a:prstGeom>
          <a:solidFill>
            <a:srgbClr val="C7ED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1" name="Group 10"/>
          <p:cNvGrpSpPr/>
          <p:nvPr/>
        </p:nvGrpSpPr>
        <p:grpSpPr>
          <a:xfrm>
            <a:off x="5730197" y="1791568"/>
            <a:ext cx="4319797" cy="2065638"/>
            <a:chOff x="6280931" y="-43326"/>
            <a:chExt cx="3218330" cy="6874720"/>
          </a:xfrm>
        </p:grpSpPr>
        <p:sp>
          <p:nvSpPr>
            <p:cNvPr id="9" name="TextBox 8"/>
            <p:cNvSpPr txBox="1"/>
            <p:nvPr/>
          </p:nvSpPr>
          <p:spPr>
            <a:xfrm rot="21327060">
              <a:off x="6280931" y="-43326"/>
              <a:ext cx="3218330" cy="4404582"/>
            </a:xfrm>
            <a:prstGeom prst="rect">
              <a:avLst/>
            </a:prstGeom>
            <a:noFill/>
          </p:spPr>
          <p:txBody>
            <a:bodyPr wrap="square" rtlCol="0">
              <a:spAutoFit/>
            </a:bodyPr>
            <a:lstStyle/>
            <a:p>
              <a:pPr algn="ctr"/>
              <a:r>
                <a:rPr lang="en-US" sz="8000" dirty="0" err="1">
                  <a:ln w="19050">
                    <a:solidFill>
                      <a:srgbClr val="44382A"/>
                    </a:solidFill>
                  </a:ln>
                  <a:solidFill>
                    <a:srgbClr val="DA5C45"/>
                  </a:solidFill>
                  <a:latin typeface="iCiel Cadena" panose="02000503000000020004" pitchFamily="50" charset="0"/>
                </a:rPr>
                <a:t>Nhóm</a:t>
              </a:r>
              <a:r>
                <a:rPr lang="en-US" sz="8000" dirty="0">
                  <a:ln w="19050">
                    <a:solidFill>
                      <a:srgbClr val="44382A"/>
                    </a:solidFill>
                  </a:ln>
                  <a:solidFill>
                    <a:srgbClr val="DA5C45"/>
                  </a:solidFill>
                  <a:latin typeface="iCiel Cadena" panose="02000503000000020004" pitchFamily="50" charset="0"/>
                </a:rPr>
                <a:t> 5</a:t>
              </a:r>
              <a:endParaRPr lang="en-US" sz="8000" dirty="0">
                <a:ln w="19050">
                  <a:solidFill>
                    <a:srgbClr val="44382A"/>
                  </a:solidFill>
                </a:ln>
                <a:latin typeface="iCiel Cadena" panose="02000503000000020004" pitchFamily="50" charset="0"/>
              </a:endParaRPr>
            </a:p>
          </p:txBody>
        </p:sp>
        <p:sp>
          <p:nvSpPr>
            <p:cNvPr id="10" name="TextBox 9"/>
            <p:cNvSpPr txBox="1"/>
            <p:nvPr/>
          </p:nvSpPr>
          <p:spPr>
            <a:xfrm rot="21410811">
              <a:off x="6587295" y="2414877"/>
              <a:ext cx="2789695" cy="4416517"/>
            </a:xfrm>
            <a:prstGeom prst="rect">
              <a:avLst/>
            </a:prstGeom>
            <a:noFill/>
          </p:spPr>
          <p:txBody>
            <a:bodyPr wrap="square" rtlCol="0">
              <a:spAutoFit/>
            </a:bodyPr>
            <a:lstStyle/>
            <a:p>
              <a:pPr algn="ctr"/>
              <a:endParaRPr lang="vi-VN" sz="8000" dirty="0">
                <a:ln w="19050">
                  <a:solidFill>
                    <a:srgbClr val="44382A"/>
                  </a:solidFill>
                </a:ln>
                <a:solidFill>
                  <a:srgbClr val="EFEEDE"/>
                </a:solidFill>
                <a:latin typeface="iCiel Cadena" panose="02000503000000020004" pitchFamily="50" charset="0"/>
              </a:endParaRPr>
            </a:p>
            <a:p>
              <a:endParaRPr lang="vi-VN" sz="2800" dirty="0">
                <a:ln w="19050">
                  <a:solidFill>
                    <a:schemeClr val="tx1"/>
                  </a:solidFill>
                </a:ln>
              </a:endParaRPr>
            </a:p>
          </p:txBody>
        </p:sp>
      </p:grpSp>
      <p:sp>
        <p:nvSpPr>
          <p:cNvPr id="12" name="TextBox 11"/>
          <p:cNvSpPr txBox="1"/>
          <p:nvPr/>
        </p:nvSpPr>
        <p:spPr>
          <a:xfrm rot="21351574">
            <a:off x="7211737" y="4040052"/>
            <a:ext cx="2194346" cy="461665"/>
          </a:xfrm>
          <a:prstGeom prst="rect">
            <a:avLst/>
          </a:prstGeom>
          <a:noFill/>
        </p:spPr>
        <p:txBody>
          <a:bodyPr wrap="square" rtlCol="0">
            <a:spAutoFit/>
          </a:bodyPr>
          <a:lstStyle/>
          <a:p>
            <a:pPr algn="ctr"/>
            <a:r>
              <a:rPr lang="en-US" sz="2400" b="1" dirty="0" err="1">
                <a:solidFill>
                  <a:srgbClr val="463A2B"/>
                </a:solidFill>
              </a:rPr>
              <a:t>Máy</a:t>
            </a:r>
            <a:r>
              <a:rPr lang="en-US" sz="2400" b="1" dirty="0">
                <a:solidFill>
                  <a:srgbClr val="463A2B"/>
                </a:solidFill>
              </a:rPr>
              <a:t> </a:t>
            </a:r>
            <a:r>
              <a:rPr lang="en-US" sz="2400" b="1" dirty="0" err="1">
                <a:solidFill>
                  <a:srgbClr val="463A2B"/>
                </a:solidFill>
              </a:rPr>
              <a:t>Học</a:t>
            </a:r>
            <a:endParaRPr lang="en-US" sz="2400" b="1" dirty="0">
              <a:solidFill>
                <a:srgbClr val="463A2B"/>
              </a:solidFill>
            </a:endParaRPr>
          </a:p>
        </p:txBody>
      </p:sp>
      <p:sp>
        <p:nvSpPr>
          <p:cNvPr id="2" name="Slide Number Placeholder 1"/>
          <p:cNvSpPr>
            <a:spLocks noGrp="1"/>
          </p:cNvSpPr>
          <p:nvPr>
            <p:ph type="sldNum" sz="quarter" idx="12"/>
          </p:nvPr>
        </p:nvSpPr>
        <p:spPr/>
        <p:txBody>
          <a:bodyPr/>
          <a:lstStyle/>
          <a:p>
            <a:fld id="{149A78A4-89FC-44D0-BC56-BE4D261A002F}" type="slidenum">
              <a:rPr lang="vi-VN" smtClean="0"/>
              <a:t>1</a:t>
            </a:fld>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FE5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p:cNvSpPr txBox="1"/>
          <p:nvPr/>
        </p:nvSpPr>
        <p:spPr>
          <a:xfrm>
            <a:off x="2502568" y="224118"/>
            <a:ext cx="6593306" cy="769441"/>
          </a:xfrm>
          <a:prstGeom prst="rect">
            <a:avLst/>
          </a:prstGeom>
          <a:noFill/>
        </p:spPr>
        <p:txBody>
          <a:bodyPr wrap="square" rtlCol="0">
            <a:spAutoFit/>
          </a:bodyPr>
          <a:lstStyle/>
          <a:p>
            <a:pPr algn="ctr"/>
            <a:r>
              <a:rPr lang="en-US" sz="4400" b="1" dirty="0">
                <a:ln w="12700">
                  <a:solidFill>
                    <a:schemeClr val="tx1"/>
                  </a:solidFill>
                </a:ln>
                <a:solidFill>
                  <a:srgbClr val="EFEEDE"/>
                </a:solidFill>
                <a:latin typeface="iCiel Cadena" panose="02000503000000020004" pitchFamily="50" charset="0"/>
              </a:rPr>
              <a:t>KNN </a:t>
            </a:r>
            <a:r>
              <a:rPr lang="en-US" sz="4400" b="1" dirty="0" err="1">
                <a:ln w="12700">
                  <a:solidFill>
                    <a:schemeClr val="tx1"/>
                  </a:solidFill>
                </a:ln>
                <a:solidFill>
                  <a:srgbClr val="EFEEDE"/>
                </a:solidFill>
                <a:latin typeface="iCiel Cadena" panose="02000503000000020004" pitchFamily="50" charset="0"/>
              </a:rPr>
              <a:t>trong</a:t>
            </a:r>
            <a:r>
              <a:rPr lang="en-US" sz="4400" b="1" dirty="0">
                <a:ln w="12700">
                  <a:solidFill>
                    <a:schemeClr val="tx1"/>
                  </a:solidFill>
                </a:ln>
                <a:solidFill>
                  <a:srgbClr val="EFEEDE"/>
                </a:solidFill>
                <a:latin typeface="iCiel Cadena" panose="02000503000000020004" pitchFamily="50" charset="0"/>
              </a:rPr>
              <a:t> </a:t>
            </a:r>
            <a:r>
              <a:rPr lang="en-US" sz="4400" b="1" dirty="0" err="1">
                <a:ln w="12700">
                  <a:solidFill>
                    <a:schemeClr val="tx1"/>
                  </a:solidFill>
                </a:ln>
                <a:solidFill>
                  <a:srgbClr val="EFEEDE"/>
                </a:solidFill>
                <a:latin typeface="iCiel Cadena" panose="02000503000000020004" pitchFamily="50" charset="0"/>
              </a:rPr>
              <a:t>phân</a:t>
            </a:r>
            <a:r>
              <a:rPr lang="en-US" sz="4400" b="1" dirty="0">
                <a:ln w="12700">
                  <a:solidFill>
                    <a:schemeClr val="tx1"/>
                  </a:solidFill>
                </a:ln>
                <a:solidFill>
                  <a:srgbClr val="EFEEDE"/>
                </a:solidFill>
                <a:latin typeface="iCiel Cadena" panose="02000503000000020004" pitchFamily="50" charset="0"/>
              </a:rPr>
              <a:t> </a:t>
            </a:r>
            <a:r>
              <a:rPr lang="en-US" sz="4400" b="1" dirty="0" err="1">
                <a:ln w="12700">
                  <a:solidFill>
                    <a:schemeClr val="tx1"/>
                  </a:solidFill>
                </a:ln>
                <a:solidFill>
                  <a:srgbClr val="EFEEDE"/>
                </a:solidFill>
                <a:latin typeface="iCiel Cadena" panose="02000503000000020004" pitchFamily="50" charset="0"/>
              </a:rPr>
              <a:t>loại</a:t>
            </a:r>
            <a:r>
              <a:rPr lang="en-US" sz="4400" b="1" dirty="0">
                <a:ln w="12700">
                  <a:solidFill>
                    <a:schemeClr val="tx1"/>
                  </a:solidFill>
                </a:ln>
                <a:solidFill>
                  <a:srgbClr val="EFEEDE"/>
                </a:solidFill>
                <a:latin typeface="iCiel Cadena" panose="02000503000000020004" pitchFamily="50" charset="0"/>
              </a:rPr>
              <a:t> </a:t>
            </a:r>
            <a:r>
              <a:rPr lang="en-US" sz="4400" b="1" dirty="0" err="1">
                <a:ln w="12700">
                  <a:solidFill>
                    <a:schemeClr val="tx1"/>
                  </a:solidFill>
                </a:ln>
                <a:solidFill>
                  <a:srgbClr val="EFEEDE"/>
                </a:solidFill>
                <a:latin typeface="iCiel Cadena" panose="02000503000000020004" pitchFamily="50" charset="0"/>
              </a:rPr>
              <a:t>hoa</a:t>
            </a:r>
            <a:endParaRPr lang="vi-VN" sz="4400" b="1" dirty="0">
              <a:ln w="12700">
                <a:solidFill>
                  <a:schemeClr val="tx1"/>
                </a:solidFill>
              </a:ln>
              <a:solidFill>
                <a:srgbClr val="EFEEDE"/>
              </a:solidFill>
              <a:latin typeface="iCiel Cadena" panose="02000503000000020004" pitchFamily="50" charset="0"/>
            </a:endParaRPr>
          </a:p>
        </p:txBody>
      </p:sp>
      <p:sp>
        <p:nvSpPr>
          <p:cNvPr id="8" name="Rectangle 7"/>
          <p:cNvSpPr/>
          <p:nvPr/>
        </p:nvSpPr>
        <p:spPr>
          <a:xfrm>
            <a:off x="251012" y="1136745"/>
            <a:ext cx="11707907" cy="5510390"/>
          </a:xfrm>
          <a:prstGeom prst="rect">
            <a:avLst/>
          </a:prstGeom>
          <a:solidFill>
            <a:srgbClr val="FDE398"/>
          </a:solidFill>
          <a:ln w="38100">
            <a:solidFill>
              <a:srgbClr val="DA5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800" dirty="0">
                <a:solidFill>
                  <a:schemeClr val="tx1"/>
                </a:solidFill>
              </a:rPr>
              <a:t>	Trong bài toán phân loại loài hoa, ta có thể sử dụng KNN để phân loại các loài hoa dựa trên các đặc trưng của chúng. Bước đầu tiên để phân tích dữ liệu là thu thập các đặc trưng của các loài hoa khác nhau, ví dụ: chiều dài cánh hoa, chiều rộng cánh hoa, chiều dài đài hoa, chiều rộng đài hoa. Sau đó, ta có thể sử dụng các giá trị này để đưa vào KNN để phân loại các loài hoa mới.</a:t>
            </a:r>
          </a:p>
          <a:p>
            <a:pPr algn="just"/>
            <a:endParaRPr lang="vi-VN" sz="2800" dirty="0">
              <a:solidFill>
                <a:schemeClr val="tx1"/>
              </a:solidFill>
            </a:endParaRPr>
          </a:p>
          <a:p>
            <a:pPr algn="just"/>
            <a:endParaRPr lang="vi-VN" sz="2800" dirty="0">
              <a:solidFill>
                <a:schemeClr val="tx1"/>
              </a:solidFill>
            </a:endParaRPr>
          </a:p>
          <a:p>
            <a:pPr algn="just"/>
            <a:endParaRPr lang="vi-VN" sz="2800" dirty="0">
              <a:solidFill>
                <a:schemeClr val="tx1"/>
              </a:solidFill>
            </a:endParaRPr>
          </a:p>
          <a:p>
            <a:pPr algn="just"/>
            <a:endParaRPr lang="vi-VN" sz="2800" dirty="0">
              <a:solidFill>
                <a:schemeClr val="tx1"/>
              </a:solidFill>
            </a:endParaRPr>
          </a:p>
          <a:p>
            <a:pPr algn="just"/>
            <a:endParaRPr lang="vi-VN" sz="2800" dirty="0">
              <a:solidFill>
                <a:schemeClr val="tx1"/>
              </a:solidFill>
            </a:endParaRPr>
          </a:p>
        </p:txBody>
      </p:sp>
      <p:pic>
        <p:nvPicPr>
          <p:cNvPr id="9" name="Picture 8" descr="A picture containing clipart&#10;&#10;Description automatically generated"/>
          <p:cNvPicPr>
            <a:picLocks noChangeAspect="1"/>
          </p:cNvPicPr>
          <p:nvPr/>
        </p:nvPicPr>
        <p:blipFill>
          <a:blip r:embed="rId2">
            <a:extLst>
              <a:ext uri="{BEBA8EAE-BF5A-486C-A8C5-ECC9F3942E4B}">
                <a14:imgProps xmlns:a14="http://schemas.microsoft.com/office/drawing/2010/main">
                  <a14:imgLayer r:embed="rId3">
                    <a14:imgEffect>
                      <a14:backgroundRemoval t="1579" b="99474" l="9877" r="97394">
                        <a14:foregroundMark x1="46365" y1="6842" x2="53498" y2="11053"/>
                        <a14:foregroundMark x1="43210" y1="3158" x2="43210" y2="3158"/>
                        <a14:foregroundMark x1="24829" y1="27105" x2="30316" y2="34737"/>
                        <a14:foregroundMark x1="52538" y1="1579" x2="52538" y2="1579"/>
                        <a14:foregroundMark x1="68176" y1="23684" x2="68176" y2="23684"/>
                        <a14:foregroundMark x1="66804" y1="23947" x2="71331" y2="68947"/>
                        <a14:foregroundMark x1="72016" y1="39211" x2="74760" y2="72632"/>
                        <a14:foregroundMark x1="65981" y1="46842" x2="69684" y2="61053"/>
                        <a14:foregroundMark x1="66118" y1="40526" x2="69959" y2="53158"/>
                        <a14:foregroundMark x1="69959" y1="53158" x2="70096" y2="53684"/>
                        <a14:foregroundMark x1="64609" y1="44211" x2="66667" y2="52632"/>
                        <a14:foregroundMark x1="72428" y1="35789" x2="77641" y2="47895"/>
                        <a14:foregroundMark x1="91770" y1="57105" x2="91632" y2="67105"/>
                        <a14:foregroundMark x1="91632" y1="67105" x2="91632" y2="67105"/>
                        <a14:foregroundMark x1="93416" y1="44211" x2="94239" y2="55526"/>
                        <a14:foregroundMark x1="87380" y1="22895" x2="91358" y2="36842"/>
                        <a14:foregroundMark x1="86831" y1="21316" x2="88889" y2="27105"/>
                        <a14:foregroundMark x1="87106" y1="19211" x2="89712" y2="26053"/>
                        <a14:foregroundMark x1="87929" y1="16053" x2="88889" y2="22895"/>
                        <a14:foregroundMark x1="83951" y1="21579" x2="85185" y2="28421"/>
                        <a14:foregroundMark x1="83813" y1="21842" x2="84499" y2="27368"/>
                        <a14:foregroundMark x1="82990" y1="19211" x2="84088" y2="22632"/>
                        <a14:foregroundMark x1="21811" y1="91842" x2="25240" y2="97895"/>
                        <a14:foregroundMark x1="67901" y1="76579" x2="72565" y2="89737"/>
                        <a14:foregroundMark x1="71331" y1="50263" x2="76269" y2="82895"/>
                        <a14:foregroundMark x1="59945" y1="55789" x2="63374" y2="85263"/>
                        <a14:foregroundMark x1="63374" y1="85263" x2="63374" y2="85263"/>
                        <a14:foregroundMark x1="55967" y1="68684" x2="57339" y2="81842"/>
                        <a14:foregroundMark x1="47325" y1="63684" x2="60905" y2="82105"/>
                        <a14:foregroundMark x1="46776" y1="67368" x2="56241" y2="87105"/>
                        <a14:foregroundMark x1="54047" y1="73684" x2="61180" y2="92368"/>
                        <a14:foregroundMark x1="53361" y1="56053" x2="62140" y2="85526"/>
                        <a14:foregroundMark x1="56104" y1="40789" x2="56790" y2="49211"/>
                        <a14:foregroundMark x1="55281" y1="37895" x2="57613" y2="50000"/>
                        <a14:foregroundMark x1="52126" y1="13421" x2="55007" y2="27368"/>
                        <a14:foregroundMark x1="92867" y1="53421" x2="90809" y2="66579"/>
                        <a14:foregroundMark x1="90809" y1="66579" x2="86283" y2="77632"/>
                        <a14:foregroundMark x1="79698" y1="82895" x2="79973" y2="98684"/>
                        <a14:foregroundMark x1="69684" y1="78158" x2="76680" y2="99211"/>
                        <a14:foregroundMark x1="60082" y1="80526" x2="67078" y2="93947"/>
                        <a14:foregroundMark x1="57202" y1="87632" x2="59671" y2="97895"/>
                        <a14:foregroundMark x1="77778" y1="66316" x2="86831" y2="99474"/>
                        <a14:foregroundMark x1="82853" y1="64737" x2="87243" y2="95526"/>
                        <a14:foregroundMark x1="91770" y1="47368" x2="86145" y2="66579"/>
                        <a14:foregroundMark x1="93004" y1="31316" x2="96296" y2="54474"/>
                        <a14:foregroundMark x1="95748" y1="40263" x2="97119" y2="48947"/>
                        <a14:foregroundMark x1="95748" y1="36842" x2="97394" y2="51842"/>
                        <a14:foregroundMark x1="96845" y1="59474" x2="95885" y2="62105"/>
                        <a14:foregroundMark x1="85322" y1="30526" x2="85734" y2="33947"/>
                        <a14:foregroundMark x1="87929" y1="13947" x2="87929" y2="13947"/>
                        <a14:foregroundMark x1="22359" y1="14737" x2="22359" y2="14737"/>
                        <a14:foregroundMark x1="42936" y1="4211" x2="43759" y2="7632"/>
                        <a14:foregroundMark x1="42661" y1="6316" x2="43484" y2="8947"/>
                      </a14:backgroundRemoval>
                    </a14:imgEffect>
                  </a14:imgLayer>
                </a14:imgProps>
              </a:ext>
              <a:ext uri="{28A0092B-C50C-407E-A947-70E740481C1C}">
                <a14:useLocalDpi xmlns:a14="http://schemas.microsoft.com/office/drawing/2010/main" val="0"/>
              </a:ext>
            </a:extLst>
          </a:blip>
          <a:stretch>
            <a:fillRect/>
          </a:stretch>
        </p:blipFill>
        <p:spPr>
          <a:xfrm>
            <a:off x="-338279" y="5256656"/>
            <a:ext cx="3072052" cy="1601344"/>
          </a:xfrm>
          <a:prstGeom prst="rect">
            <a:avLst/>
          </a:prstGeom>
        </p:spPr>
      </p:pic>
      <p:sp>
        <p:nvSpPr>
          <p:cNvPr id="3" name="Slide Number Placeholder 2"/>
          <p:cNvSpPr>
            <a:spLocks noGrp="1"/>
          </p:cNvSpPr>
          <p:nvPr>
            <p:ph type="sldNum" sz="quarter" idx="12"/>
          </p:nvPr>
        </p:nvSpPr>
        <p:spPr/>
        <p:txBody>
          <a:bodyPr/>
          <a:lstStyle/>
          <a:p>
            <a:fld id="{149A78A4-89FC-44D0-BC56-BE4D261A002F}" type="slidenum">
              <a:rPr lang="vi-VN" smtClean="0"/>
              <a:t>10</a:t>
            </a:fld>
            <a:endParaRPr lang="vi-V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FE5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p:cNvSpPr txBox="1"/>
          <p:nvPr/>
        </p:nvSpPr>
        <p:spPr>
          <a:xfrm>
            <a:off x="1668379" y="224118"/>
            <a:ext cx="6942221" cy="769441"/>
          </a:xfrm>
          <a:prstGeom prst="rect">
            <a:avLst/>
          </a:prstGeom>
          <a:noFill/>
        </p:spPr>
        <p:txBody>
          <a:bodyPr wrap="square" rtlCol="0">
            <a:spAutoFit/>
          </a:bodyPr>
          <a:lstStyle/>
          <a:p>
            <a:pPr algn="ctr"/>
            <a:r>
              <a:rPr lang="en-US" sz="4400" b="1" dirty="0">
                <a:ln w="12700">
                  <a:solidFill>
                    <a:schemeClr val="tx1"/>
                  </a:solidFill>
                </a:ln>
                <a:solidFill>
                  <a:srgbClr val="EFEEDE"/>
                </a:solidFill>
                <a:latin typeface="iCiel Cadena" panose="02000503000000020004" pitchFamily="50" charset="0"/>
              </a:rPr>
              <a:t>KNN </a:t>
            </a:r>
            <a:r>
              <a:rPr lang="en-US" sz="4400" b="1" dirty="0" err="1">
                <a:ln w="12700">
                  <a:solidFill>
                    <a:schemeClr val="tx1"/>
                  </a:solidFill>
                </a:ln>
                <a:solidFill>
                  <a:srgbClr val="EFEEDE"/>
                </a:solidFill>
                <a:latin typeface="iCiel Cadena" panose="02000503000000020004" pitchFamily="50" charset="0"/>
              </a:rPr>
              <a:t>trong</a:t>
            </a:r>
            <a:r>
              <a:rPr lang="en-US" sz="4400" b="1" dirty="0">
                <a:ln w="12700">
                  <a:solidFill>
                    <a:schemeClr val="tx1"/>
                  </a:solidFill>
                </a:ln>
                <a:solidFill>
                  <a:srgbClr val="EFEEDE"/>
                </a:solidFill>
                <a:latin typeface="iCiel Cadena" panose="02000503000000020004" pitchFamily="50" charset="0"/>
              </a:rPr>
              <a:t> </a:t>
            </a:r>
            <a:r>
              <a:rPr lang="en-US" sz="4400" b="1" dirty="0" err="1">
                <a:ln w="12700">
                  <a:solidFill>
                    <a:schemeClr val="tx1"/>
                  </a:solidFill>
                </a:ln>
                <a:solidFill>
                  <a:srgbClr val="EFEEDE"/>
                </a:solidFill>
                <a:latin typeface="iCiel Cadena" panose="02000503000000020004" pitchFamily="50" charset="0"/>
              </a:rPr>
              <a:t>phân</a:t>
            </a:r>
            <a:r>
              <a:rPr lang="en-US" sz="4400" b="1" dirty="0">
                <a:ln w="12700">
                  <a:solidFill>
                    <a:schemeClr val="tx1"/>
                  </a:solidFill>
                </a:ln>
                <a:solidFill>
                  <a:srgbClr val="EFEEDE"/>
                </a:solidFill>
                <a:latin typeface="iCiel Cadena" panose="02000503000000020004" pitchFamily="50" charset="0"/>
              </a:rPr>
              <a:t> </a:t>
            </a:r>
            <a:r>
              <a:rPr lang="en-US" sz="4400" b="1" dirty="0" err="1">
                <a:ln w="12700">
                  <a:solidFill>
                    <a:schemeClr val="tx1"/>
                  </a:solidFill>
                </a:ln>
                <a:solidFill>
                  <a:srgbClr val="EFEEDE"/>
                </a:solidFill>
                <a:latin typeface="iCiel Cadena" panose="02000503000000020004" pitchFamily="50" charset="0"/>
              </a:rPr>
              <a:t>loại</a:t>
            </a:r>
            <a:r>
              <a:rPr lang="en-US" sz="4400" b="1" dirty="0">
                <a:ln w="12700">
                  <a:solidFill>
                    <a:schemeClr val="tx1"/>
                  </a:solidFill>
                </a:ln>
                <a:solidFill>
                  <a:srgbClr val="EFEEDE"/>
                </a:solidFill>
                <a:latin typeface="iCiel Cadena" panose="02000503000000020004" pitchFamily="50" charset="0"/>
              </a:rPr>
              <a:t> </a:t>
            </a:r>
            <a:r>
              <a:rPr lang="en-US" sz="4400" b="1" dirty="0" err="1">
                <a:ln w="12700">
                  <a:solidFill>
                    <a:schemeClr val="tx1"/>
                  </a:solidFill>
                </a:ln>
                <a:solidFill>
                  <a:srgbClr val="EFEEDE"/>
                </a:solidFill>
                <a:latin typeface="iCiel Cadena" panose="02000503000000020004" pitchFamily="50" charset="0"/>
              </a:rPr>
              <a:t>hoa</a:t>
            </a:r>
            <a:endParaRPr lang="vi-VN" sz="4400" b="1" dirty="0">
              <a:ln w="12700">
                <a:solidFill>
                  <a:schemeClr val="tx1"/>
                </a:solidFill>
              </a:ln>
              <a:solidFill>
                <a:srgbClr val="EFEEDE"/>
              </a:solidFill>
              <a:latin typeface="iCiel Cadena" panose="02000503000000020004" pitchFamily="50" charset="0"/>
            </a:endParaRPr>
          </a:p>
        </p:txBody>
      </p:sp>
      <p:sp>
        <p:nvSpPr>
          <p:cNvPr id="8" name="Rectangle 7"/>
          <p:cNvSpPr/>
          <p:nvPr/>
        </p:nvSpPr>
        <p:spPr>
          <a:xfrm>
            <a:off x="251012" y="1136745"/>
            <a:ext cx="11707907" cy="5510390"/>
          </a:xfrm>
          <a:prstGeom prst="rect">
            <a:avLst/>
          </a:prstGeom>
          <a:solidFill>
            <a:srgbClr val="FDE398"/>
          </a:solidFill>
          <a:ln w="38100">
            <a:solidFill>
              <a:srgbClr val="DA5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u="sng" dirty="0">
                <a:solidFill>
                  <a:schemeClr val="tx1"/>
                </a:solidFill>
              </a:rPr>
              <a:t>Các bước để sử dụng KNN để phân loại các loài hoa như sau:</a:t>
            </a:r>
          </a:p>
          <a:p>
            <a:pPr marL="342900" indent="-342900">
              <a:buFont typeface="Arial" panose="020B0604020202020204" pitchFamily="34" charset="0"/>
              <a:buChar char="•"/>
            </a:pPr>
            <a:r>
              <a:rPr lang="vi-VN" sz="2400" b="1" dirty="0">
                <a:solidFill>
                  <a:schemeClr val="tx1"/>
                </a:solidFill>
              </a:rPr>
              <a:t>Thu thập dữ liệu</a:t>
            </a:r>
            <a:r>
              <a:rPr lang="vi-VN" sz="2400" dirty="0">
                <a:solidFill>
                  <a:schemeClr val="tx1"/>
                </a:solidFill>
              </a:rPr>
              <a:t>: thu thập các đặc trưng của các loài hoa khác nhau. Các đặc trưng này sẽ được sử dụng để xác định lớp của các loài hoa.</a:t>
            </a:r>
          </a:p>
          <a:p>
            <a:pPr marL="342900" indent="-342900">
              <a:buFont typeface="Arial" panose="020B0604020202020204" pitchFamily="34" charset="0"/>
              <a:buChar char="•"/>
            </a:pPr>
            <a:r>
              <a:rPr lang="vi-VN" sz="2400" b="1" dirty="0">
                <a:solidFill>
                  <a:schemeClr val="tx1"/>
                </a:solidFill>
              </a:rPr>
              <a:t>Tiền xử lý dữ liệu</a:t>
            </a:r>
            <a:r>
              <a:rPr lang="vi-VN" sz="2400" dirty="0">
                <a:solidFill>
                  <a:schemeClr val="tx1"/>
                </a:solidFill>
              </a:rPr>
              <a:t>: đảm bảo dữ liệu đầu vào là đầy đủ và không có giá trị null. </a:t>
            </a:r>
          </a:p>
          <a:p>
            <a:pPr marL="342900" indent="-342900">
              <a:buFont typeface="Arial" panose="020B0604020202020204" pitchFamily="34" charset="0"/>
              <a:buChar char="•"/>
            </a:pPr>
            <a:r>
              <a:rPr lang="vi-VN" sz="2400" b="1" dirty="0">
                <a:solidFill>
                  <a:schemeClr val="tx1"/>
                </a:solidFill>
              </a:rPr>
              <a:t>Chia tập dữ liệu</a:t>
            </a:r>
            <a:r>
              <a:rPr lang="vi-VN" sz="2400" dirty="0">
                <a:solidFill>
                  <a:schemeClr val="tx1"/>
                </a:solidFill>
              </a:rPr>
              <a:t>: chia tập dữ liệu thành tập train và test để huấn luyện mô hình và đánh giá độ chính xác của mô hình.</a:t>
            </a:r>
          </a:p>
          <a:p>
            <a:pPr marL="342900" indent="-342900">
              <a:buFont typeface="Arial" panose="020B0604020202020204" pitchFamily="34" charset="0"/>
              <a:buChar char="•"/>
            </a:pPr>
            <a:r>
              <a:rPr lang="vi-VN" sz="2400" b="1" dirty="0">
                <a:solidFill>
                  <a:schemeClr val="tx1"/>
                </a:solidFill>
              </a:rPr>
              <a:t>Tiêu chuẩn hóa dữ liệu</a:t>
            </a:r>
            <a:r>
              <a:rPr lang="vi-VN" sz="2400" dirty="0">
                <a:solidFill>
                  <a:schemeClr val="tx1"/>
                </a:solidFill>
              </a:rPr>
              <a:t>: đảm bảo các đặc trưng đều được chia sẻ ở cùng một đơn vị để giảm thiểu ảnh hưởng của các đơn vị khác nhau.</a:t>
            </a:r>
          </a:p>
          <a:p>
            <a:pPr marL="342900" indent="-342900">
              <a:buFont typeface="Arial" panose="020B0604020202020204" pitchFamily="34" charset="0"/>
              <a:buChar char="•"/>
            </a:pPr>
            <a:r>
              <a:rPr lang="vi-VN" sz="2400" b="1" dirty="0">
                <a:solidFill>
                  <a:schemeClr val="tx1"/>
                </a:solidFill>
              </a:rPr>
              <a:t>Xây dựng mô hình</a:t>
            </a:r>
            <a:r>
              <a:rPr lang="vi-VN" sz="2400" dirty="0">
                <a:solidFill>
                  <a:schemeClr val="tx1"/>
                </a:solidFill>
              </a:rPr>
              <a:t>: sử dụng KNN để xây dựng mô hình và huấn luyện mô hình trên tập train.</a:t>
            </a:r>
          </a:p>
          <a:p>
            <a:pPr marL="342900" indent="-342900">
              <a:buFont typeface="Arial" panose="020B0604020202020204" pitchFamily="34" charset="0"/>
              <a:buChar char="•"/>
            </a:pPr>
            <a:r>
              <a:rPr lang="vi-VN" sz="2400" b="1" dirty="0">
                <a:solidFill>
                  <a:schemeClr val="tx1"/>
                </a:solidFill>
              </a:rPr>
              <a:t>Đánh giá mô hình</a:t>
            </a:r>
            <a:r>
              <a:rPr lang="vi-VN" sz="2400" dirty="0">
                <a:solidFill>
                  <a:schemeClr val="tx1"/>
                </a:solidFill>
              </a:rPr>
              <a:t>: đánh giá độ chính xác của mô hình bằng cách sử dụng tập test.</a:t>
            </a:r>
          </a:p>
          <a:p>
            <a:pPr marL="342900" indent="-342900">
              <a:buFont typeface="Arial" panose="020B0604020202020204" pitchFamily="34" charset="0"/>
              <a:buChar char="•"/>
            </a:pPr>
            <a:r>
              <a:rPr lang="vi-VN" sz="2400" b="1" dirty="0">
                <a:solidFill>
                  <a:schemeClr val="tx1"/>
                </a:solidFill>
              </a:rPr>
              <a:t>Sử dụng mô hình</a:t>
            </a:r>
            <a:r>
              <a:rPr lang="vi-VN" sz="2400" dirty="0">
                <a:solidFill>
                  <a:schemeClr val="tx1"/>
                </a:solidFill>
              </a:rPr>
              <a:t>: sử dụng mô hình để dự đoán lớp của các loài hoa mới.</a:t>
            </a:r>
            <a:endParaRPr lang="en-US" sz="3600" dirty="0">
              <a:solidFill>
                <a:schemeClr val="tx1"/>
              </a:solidFill>
              <a:latin typeface="Times New Roman" panose="02020603050405020304" pitchFamily="18" charset="0"/>
              <a:cs typeface="Times New Roman" panose="02020603050405020304" pitchFamily="18" charset="0"/>
            </a:endParaRPr>
          </a:p>
        </p:txBody>
      </p:sp>
      <p:pic>
        <p:nvPicPr>
          <p:cNvPr id="9" name="Picture 8" descr="A picture containing clipart&#10;&#10;Description automatically generated"/>
          <p:cNvPicPr>
            <a:picLocks noChangeAspect="1"/>
          </p:cNvPicPr>
          <p:nvPr/>
        </p:nvPicPr>
        <p:blipFill>
          <a:blip r:embed="rId3">
            <a:extLst>
              <a:ext uri="{BEBA8EAE-BF5A-486C-A8C5-ECC9F3942E4B}">
                <a14:imgProps xmlns:a14="http://schemas.microsoft.com/office/drawing/2010/main">
                  <a14:imgLayer r:embed="rId4">
                    <a14:imgEffect>
                      <a14:backgroundRemoval t="1579" b="99474" l="9877" r="97394">
                        <a14:foregroundMark x1="46365" y1="6842" x2="53498" y2="11053"/>
                        <a14:foregroundMark x1="43210" y1="3158" x2="43210" y2="3158"/>
                        <a14:foregroundMark x1="24829" y1="27105" x2="30316" y2="34737"/>
                        <a14:foregroundMark x1="52538" y1="1579" x2="52538" y2="1579"/>
                        <a14:foregroundMark x1="68176" y1="23684" x2="68176" y2="23684"/>
                        <a14:foregroundMark x1="66804" y1="23947" x2="71331" y2="68947"/>
                        <a14:foregroundMark x1="72016" y1="39211" x2="74760" y2="72632"/>
                        <a14:foregroundMark x1="65981" y1="46842" x2="69684" y2="61053"/>
                        <a14:foregroundMark x1="66118" y1="40526" x2="69959" y2="53158"/>
                        <a14:foregroundMark x1="69959" y1="53158" x2="70096" y2="53684"/>
                        <a14:foregroundMark x1="64609" y1="44211" x2="66667" y2="52632"/>
                        <a14:foregroundMark x1="72428" y1="35789" x2="77641" y2="47895"/>
                        <a14:foregroundMark x1="91770" y1="57105" x2="91632" y2="67105"/>
                        <a14:foregroundMark x1="91632" y1="67105" x2="91632" y2="67105"/>
                        <a14:foregroundMark x1="93416" y1="44211" x2="94239" y2="55526"/>
                        <a14:foregroundMark x1="87380" y1="22895" x2="91358" y2="36842"/>
                        <a14:foregroundMark x1="86831" y1="21316" x2="88889" y2="27105"/>
                        <a14:foregroundMark x1="87106" y1="19211" x2="89712" y2="26053"/>
                        <a14:foregroundMark x1="87929" y1="16053" x2="88889" y2="22895"/>
                        <a14:foregroundMark x1="83951" y1="21579" x2="85185" y2="28421"/>
                        <a14:foregroundMark x1="83813" y1="21842" x2="84499" y2="27368"/>
                        <a14:foregroundMark x1="82990" y1="19211" x2="84088" y2="22632"/>
                        <a14:foregroundMark x1="21811" y1="91842" x2="25240" y2="97895"/>
                        <a14:foregroundMark x1="67901" y1="76579" x2="72565" y2="89737"/>
                        <a14:foregroundMark x1="71331" y1="50263" x2="76269" y2="82895"/>
                        <a14:foregroundMark x1="59945" y1="55789" x2="63374" y2="85263"/>
                        <a14:foregroundMark x1="63374" y1="85263" x2="63374" y2="85263"/>
                        <a14:foregroundMark x1="55967" y1="68684" x2="57339" y2="81842"/>
                        <a14:foregroundMark x1="47325" y1="63684" x2="60905" y2="82105"/>
                        <a14:foregroundMark x1="46776" y1="67368" x2="56241" y2="87105"/>
                        <a14:foregroundMark x1="54047" y1="73684" x2="61180" y2="92368"/>
                        <a14:foregroundMark x1="53361" y1="56053" x2="62140" y2="85526"/>
                        <a14:foregroundMark x1="56104" y1="40789" x2="56790" y2="49211"/>
                        <a14:foregroundMark x1="55281" y1="37895" x2="57613" y2="50000"/>
                        <a14:foregroundMark x1="52126" y1="13421" x2="55007" y2="27368"/>
                        <a14:foregroundMark x1="92867" y1="53421" x2="90809" y2="66579"/>
                        <a14:foregroundMark x1="90809" y1="66579" x2="86283" y2="77632"/>
                        <a14:foregroundMark x1="79698" y1="82895" x2="79973" y2="98684"/>
                        <a14:foregroundMark x1="69684" y1="78158" x2="76680" y2="99211"/>
                        <a14:foregroundMark x1="60082" y1="80526" x2="67078" y2="93947"/>
                        <a14:foregroundMark x1="57202" y1="87632" x2="59671" y2="97895"/>
                        <a14:foregroundMark x1="77778" y1="66316" x2="86831" y2="99474"/>
                        <a14:foregroundMark x1="82853" y1="64737" x2="87243" y2="95526"/>
                        <a14:foregroundMark x1="91770" y1="47368" x2="86145" y2="66579"/>
                        <a14:foregroundMark x1="93004" y1="31316" x2="96296" y2="54474"/>
                        <a14:foregroundMark x1="95748" y1="40263" x2="97119" y2="48947"/>
                        <a14:foregroundMark x1="95748" y1="36842" x2="97394" y2="51842"/>
                        <a14:foregroundMark x1="96845" y1="59474" x2="95885" y2="62105"/>
                        <a14:foregroundMark x1="85322" y1="30526" x2="85734" y2="33947"/>
                        <a14:foregroundMark x1="87929" y1="13947" x2="87929" y2="13947"/>
                        <a14:foregroundMark x1="22359" y1="14737" x2="22359" y2="14737"/>
                        <a14:foregroundMark x1="42936" y1="4211" x2="43759" y2="7632"/>
                        <a14:foregroundMark x1="42661" y1="6316" x2="43484" y2="8947"/>
                      </a14:backgroundRemoval>
                    </a14:imgEffect>
                  </a14:imgLayer>
                </a14:imgProps>
              </a:ext>
              <a:ext uri="{28A0092B-C50C-407E-A947-70E740481C1C}">
                <a14:useLocalDpi xmlns:a14="http://schemas.microsoft.com/office/drawing/2010/main" val="0"/>
              </a:ext>
            </a:extLst>
          </a:blip>
          <a:stretch>
            <a:fillRect/>
          </a:stretch>
        </p:blipFill>
        <p:spPr>
          <a:xfrm>
            <a:off x="9003408" y="0"/>
            <a:ext cx="3072052" cy="1601344"/>
          </a:xfrm>
          <a:prstGeom prst="rect">
            <a:avLst/>
          </a:prstGeom>
        </p:spPr>
      </p:pic>
      <p:sp>
        <p:nvSpPr>
          <p:cNvPr id="2" name="Slide Number Placeholder 1"/>
          <p:cNvSpPr>
            <a:spLocks noGrp="1"/>
          </p:cNvSpPr>
          <p:nvPr>
            <p:ph type="sldNum" sz="quarter" idx="12"/>
          </p:nvPr>
        </p:nvSpPr>
        <p:spPr/>
        <p:txBody>
          <a:bodyPr/>
          <a:lstStyle/>
          <a:p>
            <a:fld id="{149A78A4-89FC-44D0-BC56-BE4D261A002F}" type="slidenum">
              <a:rPr lang="vi-VN" smtClean="0"/>
              <a:t>11</a:t>
            </a:fld>
            <a:endParaRPr lang="vi-V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arn(inVertic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arn(inVertical)">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barn(inVertical)">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barn(inVertical)">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barn(inVertical)">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barn(inVertical)">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barn(inVertical)">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FE5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p:cNvSpPr txBox="1"/>
          <p:nvPr/>
        </p:nvSpPr>
        <p:spPr>
          <a:xfrm>
            <a:off x="2277979" y="224118"/>
            <a:ext cx="6946232" cy="769441"/>
          </a:xfrm>
          <a:prstGeom prst="rect">
            <a:avLst/>
          </a:prstGeom>
          <a:noFill/>
        </p:spPr>
        <p:txBody>
          <a:bodyPr wrap="square" rtlCol="0">
            <a:spAutoFit/>
          </a:bodyPr>
          <a:lstStyle/>
          <a:p>
            <a:pPr algn="ctr"/>
            <a:r>
              <a:rPr lang="en-US" sz="4400" b="1" dirty="0">
                <a:ln w="12700">
                  <a:solidFill>
                    <a:schemeClr val="tx1"/>
                  </a:solidFill>
                </a:ln>
                <a:solidFill>
                  <a:srgbClr val="EFEEDE"/>
                </a:solidFill>
                <a:latin typeface="iCiel Cadena" panose="02000503000000020004" pitchFamily="50" charset="0"/>
              </a:rPr>
              <a:t>KNN </a:t>
            </a:r>
            <a:r>
              <a:rPr lang="en-US" sz="4400" b="1" dirty="0" err="1">
                <a:ln w="12700">
                  <a:solidFill>
                    <a:schemeClr val="tx1"/>
                  </a:solidFill>
                </a:ln>
                <a:solidFill>
                  <a:srgbClr val="EFEEDE"/>
                </a:solidFill>
                <a:latin typeface="iCiel Cadena" panose="02000503000000020004" pitchFamily="50" charset="0"/>
              </a:rPr>
              <a:t>trong</a:t>
            </a:r>
            <a:r>
              <a:rPr lang="en-US" sz="4400" b="1" dirty="0">
                <a:ln w="12700">
                  <a:solidFill>
                    <a:schemeClr val="tx1"/>
                  </a:solidFill>
                </a:ln>
                <a:solidFill>
                  <a:srgbClr val="EFEEDE"/>
                </a:solidFill>
                <a:latin typeface="iCiel Cadena" panose="02000503000000020004" pitchFamily="50" charset="0"/>
              </a:rPr>
              <a:t> </a:t>
            </a:r>
            <a:r>
              <a:rPr lang="en-US" sz="4400" b="1" dirty="0" err="1">
                <a:ln w="12700">
                  <a:solidFill>
                    <a:schemeClr val="tx1"/>
                  </a:solidFill>
                </a:ln>
                <a:solidFill>
                  <a:srgbClr val="EFEEDE"/>
                </a:solidFill>
                <a:latin typeface="iCiel Cadena" panose="02000503000000020004" pitchFamily="50" charset="0"/>
              </a:rPr>
              <a:t>phân</a:t>
            </a:r>
            <a:r>
              <a:rPr lang="en-US" sz="4400" b="1" dirty="0">
                <a:ln w="12700">
                  <a:solidFill>
                    <a:schemeClr val="tx1"/>
                  </a:solidFill>
                </a:ln>
                <a:solidFill>
                  <a:srgbClr val="EFEEDE"/>
                </a:solidFill>
                <a:latin typeface="iCiel Cadena" panose="02000503000000020004" pitchFamily="50" charset="0"/>
              </a:rPr>
              <a:t> </a:t>
            </a:r>
            <a:r>
              <a:rPr lang="en-US" sz="4400" b="1" dirty="0" err="1">
                <a:ln w="12700">
                  <a:solidFill>
                    <a:schemeClr val="tx1"/>
                  </a:solidFill>
                </a:ln>
                <a:solidFill>
                  <a:srgbClr val="EFEEDE"/>
                </a:solidFill>
                <a:latin typeface="iCiel Cadena" panose="02000503000000020004" pitchFamily="50" charset="0"/>
              </a:rPr>
              <a:t>loại</a:t>
            </a:r>
            <a:r>
              <a:rPr lang="en-US" sz="4400" b="1" dirty="0">
                <a:ln w="12700">
                  <a:solidFill>
                    <a:schemeClr val="tx1"/>
                  </a:solidFill>
                </a:ln>
                <a:solidFill>
                  <a:srgbClr val="EFEEDE"/>
                </a:solidFill>
                <a:latin typeface="iCiel Cadena" panose="02000503000000020004" pitchFamily="50" charset="0"/>
              </a:rPr>
              <a:t> </a:t>
            </a:r>
            <a:r>
              <a:rPr lang="en-US" sz="4400" b="1" dirty="0" err="1">
                <a:ln w="12700">
                  <a:solidFill>
                    <a:schemeClr val="tx1"/>
                  </a:solidFill>
                </a:ln>
                <a:solidFill>
                  <a:srgbClr val="EFEEDE"/>
                </a:solidFill>
                <a:latin typeface="iCiel Cadena" panose="02000503000000020004" pitchFamily="50" charset="0"/>
              </a:rPr>
              <a:t>hoa</a:t>
            </a:r>
            <a:endParaRPr lang="vi-VN" sz="4400" b="1" dirty="0">
              <a:ln w="12700">
                <a:solidFill>
                  <a:schemeClr val="tx1"/>
                </a:solidFill>
              </a:ln>
              <a:solidFill>
                <a:srgbClr val="EFEEDE"/>
              </a:solidFill>
              <a:latin typeface="iCiel Cadena" panose="02000503000000020004" pitchFamily="50" charset="0"/>
            </a:endParaRPr>
          </a:p>
        </p:txBody>
      </p:sp>
      <p:sp>
        <p:nvSpPr>
          <p:cNvPr id="8" name="Rectangle 7"/>
          <p:cNvSpPr/>
          <p:nvPr/>
        </p:nvSpPr>
        <p:spPr>
          <a:xfrm>
            <a:off x="251012" y="1136745"/>
            <a:ext cx="11707907" cy="5510390"/>
          </a:xfrm>
          <a:prstGeom prst="rect">
            <a:avLst/>
          </a:prstGeom>
          <a:solidFill>
            <a:srgbClr val="FDE398"/>
          </a:solidFill>
          <a:ln w="38100">
            <a:solidFill>
              <a:srgbClr val="DA5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800" dirty="0">
                <a:solidFill>
                  <a:schemeClr val="tx1"/>
                </a:solidFill>
              </a:rPr>
              <a:t>	</a:t>
            </a:r>
          </a:p>
          <a:p>
            <a:pPr algn="just"/>
            <a:endParaRPr lang="vi-VN" sz="2800" dirty="0">
              <a:solidFill>
                <a:schemeClr val="tx1"/>
              </a:solidFill>
            </a:endParaRPr>
          </a:p>
          <a:p>
            <a:pPr algn="just"/>
            <a:endParaRPr lang="vi-VN" sz="2800" dirty="0">
              <a:solidFill>
                <a:schemeClr val="tx1"/>
              </a:solidFill>
            </a:endParaRPr>
          </a:p>
          <a:p>
            <a:pPr algn="just"/>
            <a:endParaRPr lang="vi-VN" sz="2800" dirty="0">
              <a:solidFill>
                <a:schemeClr val="tx1"/>
              </a:solidFill>
            </a:endParaRPr>
          </a:p>
          <a:p>
            <a:pPr algn="just"/>
            <a:endParaRPr lang="vi-VN" sz="2800" dirty="0">
              <a:solidFill>
                <a:schemeClr val="tx1"/>
              </a:solidFill>
            </a:endParaRPr>
          </a:p>
        </p:txBody>
      </p:sp>
      <p:pic>
        <p:nvPicPr>
          <p:cNvPr id="9" name="Picture 8" descr="A picture containing clipart&#10;&#10;Description automatically generated"/>
          <p:cNvPicPr>
            <a:picLocks noChangeAspect="1"/>
          </p:cNvPicPr>
          <p:nvPr/>
        </p:nvPicPr>
        <p:blipFill>
          <a:blip r:embed="rId2">
            <a:extLst>
              <a:ext uri="{BEBA8EAE-BF5A-486C-A8C5-ECC9F3942E4B}">
                <a14:imgProps xmlns:a14="http://schemas.microsoft.com/office/drawing/2010/main">
                  <a14:imgLayer r:embed="rId3">
                    <a14:imgEffect>
                      <a14:backgroundRemoval t="1579" b="99474" l="9877" r="97394">
                        <a14:foregroundMark x1="46365" y1="6842" x2="53498" y2="11053"/>
                        <a14:foregroundMark x1="43210" y1="3158" x2="43210" y2="3158"/>
                        <a14:foregroundMark x1="24829" y1="27105" x2="30316" y2="34737"/>
                        <a14:foregroundMark x1="52538" y1="1579" x2="52538" y2="1579"/>
                        <a14:foregroundMark x1="68176" y1="23684" x2="68176" y2="23684"/>
                        <a14:foregroundMark x1="66804" y1="23947" x2="71331" y2="68947"/>
                        <a14:foregroundMark x1="72016" y1="39211" x2="74760" y2="72632"/>
                        <a14:foregroundMark x1="65981" y1="46842" x2="69684" y2="61053"/>
                        <a14:foregroundMark x1="66118" y1="40526" x2="69959" y2="53158"/>
                        <a14:foregroundMark x1="69959" y1="53158" x2="70096" y2="53684"/>
                        <a14:foregroundMark x1="64609" y1="44211" x2="66667" y2="52632"/>
                        <a14:foregroundMark x1="72428" y1="35789" x2="77641" y2="47895"/>
                        <a14:foregroundMark x1="91770" y1="57105" x2="91632" y2="67105"/>
                        <a14:foregroundMark x1="91632" y1="67105" x2="91632" y2="67105"/>
                        <a14:foregroundMark x1="93416" y1="44211" x2="94239" y2="55526"/>
                        <a14:foregroundMark x1="87380" y1="22895" x2="91358" y2="36842"/>
                        <a14:foregroundMark x1="86831" y1="21316" x2="88889" y2="27105"/>
                        <a14:foregroundMark x1="87106" y1="19211" x2="89712" y2="26053"/>
                        <a14:foregroundMark x1="87929" y1="16053" x2="88889" y2="22895"/>
                        <a14:foregroundMark x1="83951" y1="21579" x2="85185" y2="28421"/>
                        <a14:foregroundMark x1="83813" y1="21842" x2="84499" y2="27368"/>
                        <a14:foregroundMark x1="82990" y1="19211" x2="84088" y2="22632"/>
                        <a14:foregroundMark x1="21811" y1="91842" x2="25240" y2="97895"/>
                        <a14:foregroundMark x1="67901" y1="76579" x2="72565" y2="89737"/>
                        <a14:foregroundMark x1="71331" y1="50263" x2="76269" y2="82895"/>
                        <a14:foregroundMark x1="59945" y1="55789" x2="63374" y2="85263"/>
                        <a14:foregroundMark x1="63374" y1="85263" x2="63374" y2="85263"/>
                        <a14:foregroundMark x1="55967" y1="68684" x2="57339" y2="81842"/>
                        <a14:foregroundMark x1="47325" y1="63684" x2="60905" y2="82105"/>
                        <a14:foregroundMark x1="46776" y1="67368" x2="56241" y2="87105"/>
                        <a14:foregroundMark x1="54047" y1="73684" x2="61180" y2="92368"/>
                        <a14:foregroundMark x1="53361" y1="56053" x2="62140" y2="85526"/>
                        <a14:foregroundMark x1="56104" y1="40789" x2="56790" y2="49211"/>
                        <a14:foregroundMark x1="55281" y1="37895" x2="57613" y2="50000"/>
                        <a14:foregroundMark x1="52126" y1="13421" x2="55007" y2="27368"/>
                        <a14:foregroundMark x1="92867" y1="53421" x2="90809" y2="66579"/>
                        <a14:foregroundMark x1="90809" y1="66579" x2="86283" y2="77632"/>
                        <a14:foregroundMark x1="79698" y1="82895" x2="79973" y2="98684"/>
                        <a14:foregroundMark x1="69684" y1="78158" x2="76680" y2="99211"/>
                        <a14:foregroundMark x1="60082" y1="80526" x2="67078" y2="93947"/>
                        <a14:foregroundMark x1="57202" y1="87632" x2="59671" y2="97895"/>
                        <a14:foregroundMark x1="77778" y1="66316" x2="86831" y2="99474"/>
                        <a14:foregroundMark x1="82853" y1="64737" x2="87243" y2="95526"/>
                        <a14:foregroundMark x1="91770" y1="47368" x2="86145" y2="66579"/>
                        <a14:foregroundMark x1="93004" y1="31316" x2="96296" y2="54474"/>
                        <a14:foregroundMark x1="95748" y1="40263" x2="97119" y2="48947"/>
                        <a14:foregroundMark x1="95748" y1="36842" x2="97394" y2="51842"/>
                        <a14:foregroundMark x1="96845" y1="59474" x2="95885" y2="62105"/>
                        <a14:foregroundMark x1="85322" y1="30526" x2="85734" y2="33947"/>
                        <a14:foregroundMark x1="87929" y1="13947" x2="87929" y2="13947"/>
                        <a14:foregroundMark x1="22359" y1="14737" x2="22359" y2="14737"/>
                        <a14:foregroundMark x1="42936" y1="4211" x2="43759" y2="7632"/>
                        <a14:foregroundMark x1="42661" y1="6316" x2="43484" y2="8947"/>
                      </a14:backgroundRemoval>
                    </a14:imgEffect>
                  </a14:imgLayer>
                </a14:imgProps>
              </a:ext>
              <a:ext uri="{28A0092B-C50C-407E-A947-70E740481C1C}">
                <a14:useLocalDpi xmlns:a14="http://schemas.microsoft.com/office/drawing/2010/main" val="0"/>
              </a:ext>
            </a:extLst>
          </a:blip>
          <a:stretch>
            <a:fillRect/>
          </a:stretch>
        </p:blipFill>
        <p:spPr>
          <a:xfrm>
            <a:off x="-338279" y="5256656"/>
            <a:ext cx="3072052" cy="1601344"/>
          </a:xfrm>
          <a:prstGeom prst="rect">
            <a:avLst/>
          </a:prstGeom>
        </p:spPr>
      </p:pic>
      <p:sp>
        <p:nvSpPr>
          <p:cNvPr id="16" name="Content Placeholder 15">
            <a:extLst>
              <a:ext uri="{FF2B5EF4-FFF2-40B4-BE49-F238E27FC236}">
                <a16:creationId xmlns:a16="http://schemas.microsoft.com/office/drawing/2014/main" id="{425EC144-6044-423E-0B11-49E54E1F81D5}"/>
              </a:ext>
            </a:extLst>
          </p:cNvPr>
          <p:cNvSpPr>
            <a:spLocks noGrp="1"/>
          </p:cNvSpPr>
          <p:nvPr>
            <p:ph sz="half" idx="1"/>
          </p:nvPr>
        </p:nvSpPr>
        <p:spPr>
          <a:xfrm>
            <a:off x="838200" y="1356360"/>
            <a:ext cx="5181600" cy="4820603"/>
          </a:xfrm>
        </p:spPr>
        <p:txBody>
          <a:bodyPr>
            <a:normAutofit/>
          </a:bodyPr>
          <a:lstStyle/>
          <a:p>
            <a:pPr marL="0" indent="0" algn="l">
              <a:lnSpc>
                <a:spcPct val="120000"/>
              </a:lnSpc>
              <a:buNone/>
            </a:pPr>
            <a:r>
              <a:rPr lang="vi-VN" sz="2000" b="0" i="0" dirty="0">
                <a:effectLst/>
              </a:rPr>
              <a:t>Ưu điểm:</a:t>
            </a:r>
          </a:p>
          <a:p>
            <a:pPr algn="just">
              <a:lnSpc>
                <a:spcPct val="120000"/>
              </a:lnSpc>
              <a:buFont typeface="Arial" panose="020B0604020202020204" pitchFamily="34" charset="0"/>
              <a:buChar char="•"/>
            </a:pPr>
            <a:r>
              <a:rPr lang="vi-VN" sz="2000" b="0" i="0" dirty="0">
                <a:effectLst/>
              </a:rPr>
              <a:t>KNN là một thuật toán đơn giản.</a:t>
            </a:r>
          </a:p>
          <a:p>
            <a:pPr algn="just">
              <a:lnSpc>
                <a:spcPct val="120000"/>
              </a:lnSpc>
              <a:buFont typeface="Arial" panose="020B0604020202020204" pitchFamily="34" charset="0"/>
              <a:buChar char="•"/>
            </a:pPr>
            <a:r>
              <a:rPr lang="vi-VN" sz="2000" dirty="0"/>
              <a:t>M</a:t>
            </a:r>
            <a:r>
              <a:rPr lang="vi-VN" sz="2000" b="0" i="0" dirty="0">
                <a:effectLst/>
              </a:rPr>
              <a:t>ột thuật toán phi tham số, có thể dễ dàng thích ứng với các tập dữ liệu khác nhau.</a:t>
            </a:r>
          </a:p>
          <a:p>
            <a:pPr algn="just">
              <a:lnSpc>
                <a:spcPct val="120000"/>
              </a:lnSpc>
              <a:buFont typeface="Arial" panose="020B0604020202020204" pitchFamily="34" charset="0"/>
              <a:buChar char="•"/>
            </a:pPr>
            <a:r>
              <a:rPr lang="vi-VN" sz="2000" b="0" i="0" dirty="0">
                <a:effectLst/>
              </a:rPr>
              <a:t>KNN là một thuật toán mạnh mẽ trong việc xử lý nhiễu và dữ liệu không đồng nhất.</a:t>
            </a:r>
          </a:p>
          <a:p>
            <a:pPr algn="just">
              <a:lnSpc>
                <a:spcPct val="120000"/>
              </a:lnSpc>
              <a:buFont typeface="Arial" panose="020B0604020202020204" pitchFamily="34" charset="0"/>
              <a:buChar char="•"/>
            </a:pPr>
            <a:r>
              <a:rPr lang="vi-VN" sz="2000" b="0" i="0" dirty="0">
                <a:effectLst/>
              </a:rPr>
              <a:t>KNN có khả năng phân loại độ chính xác cao khi số lượng K phù hợp được chọn.</a:t>
            </a:r>
          </a:p>
          <a:p>
            <a:endParaRPr lang="vi-VN" dirty="0"/>
          </a:p>
        </p:txBody>
      </p:sp>
      <p:sp>
        <p:nvSpPr>
          <p:cNvPr id="17" name="Content Placeholder 16">
            <a:extLst>
              <a:ext uri="{FF2B5EF4-FFF2-40B4-BE49-F238E27FC236}">
                <a16:creationId xmlns:a16="http://schemas.microsoft.com/office/drawing/2014/main" id="{88164D84-E0F7-66A7-83DC-F50071C3C3F3}"/>
              </a:ext>
            </a:extLst>
          </p:cNvPr>
          <p:cNvSpPr>
            <a:spLocks noGrp="1"/>
          </p:cNvSpPr>
          <p:nvPr>
            <p:ph sz="half" idx="2"/>
          </p:nvPr>
        </p:nvSpPr>
        <p:spPr>
          <a:xfrm>
            <a:off x="6172200" y="1356360"/>
            <a:ext cx="5181600" cy="4820603"/>
          </a:xfrm>
        </p:spPr>
        <p:txBody>
          <a:bodyPr>
            <a:noAutofit/>
          </a:bodyPr>
          <a:lstStyle/>
          <a:p>
            <a:pPr marL="0" indent="0" algn="just">
              <a:lnSpc>
                <a:spcPct val="120000"/>
              </a:lnSpc>
              <a:buNone/>
            </a:pPr>
            <a:r>
              <a:rPr lang="vi-VN" sz="2000" b="0" i="0" dirty="0">
                <a:effectLst/>
              </a:rPr>
              <a:t>Nhược điểm:</a:t>
            </a:r>
          </a:p>
          <a:p>
            <a:pPr algn="just">
              <a:lnSpc>
                <a:spcPct val="120000"/>
              </a:lnSpc>
              <a:buFont typeface="Arial" panose="020B0604020202020204" pitchFamily="34" charset="0"/>
              <a:buChar char="•"/>
            </a:pPr>
            <a:r>
              <a:rPr lang="vi-VN" sz="2000" b="0" i="0" dirty="0">
                <a:effectLst/>
              </a:rPr>
              <a:t>KNN yêu cầu một lượng dữ lớn và phức tạp để tìm kiếm K gần nhất trong không gian dữ liệu.</a:t>
            </a:r>
          </a:p>
          <a:p>
            <a:pPr algn="just">
              <a:lnSpc>
                <a:spcPct val="120000"/>
              </a:lnSpc>
              <a:buFont typeface="Arial" panose="020B0604020202020204" pitchFamily="34" charset="0"/>
              <a:buChar char="•"/>
            </a:pPr>
            <a:r>
              <a:rPr lang="vi-VN" sz="2000" b="0" i="0" dirty="0">
                <a:effectLst/>
              </a:rPr>
              <a:t>KNN yêu cầu lưu toàn bộ tập dữ liệu huấn luyện, gây tốn tài nguyên và tăng thời gian.</a:t>
            </a:r>
          </a:p>
          <a:p>
            <a:pPr algn="just">
              <a:lnSpc>
                <a:spcPct val="120000"/>
              </a:lnSpc>
              <a:buFont typeface="Arial" panose="020B0604020202020204" pitchFamily="34" charset="0"/>
              <a:buChar char="•"/>
            </a:pPr>
            <a:r>
              <a:rPr lang="vi-VN" sz="2000" dirty="0"/>
              <a:t>K</a:t>
            </a:r>
            <a:r>
              <a:rPr lang="vi-VN" sz="2000" b="0" i="0" dirty="0">
                <a:effectLst/>
              </a:rPr>
              <a:t>hông phù với tập dữ liệu có số chiều lớn vì khoảng cách giữa các điểm dữ liệu sẽ trở nên không còn chính xác nữa.</a:t>
            </a:r>
          </a:p>
        </p:txBody>
      </p:sp>
      <p:sp>
        <p:nvSpPr>
          <p:cNvPr id="3" name="Slide Number Placeholder 2"/>
          <p:cNvSpPr>
            <a:spLocks noGrp="1"/>
          </p:cNvSpPr>
          <p:nvPr>
            <p:ph type="sldNum" sz="quarter" idx="12"/>
          </p:nvPr>
        </p:nvSpPr>
        <p:spPr/>
        <p:txBody>
          <a:bodyPr/>
          <a:lstStyle/>
          <a:p>
            <a:fld id="{149A78A4-89FC-44D0-BC56-BE4D261A002F}" type="slidenum">
              <a:rPr lang="vi-VN" smtClean="0"/>
              <a:t>12</a:t>
            </a:fld>
            <a:endParaRPr lang="vi-VN"/>
          </a:p>
        </p:txBody>
      </p:sp>
    </p:spTree>
    <p:extLst>
      <p:ext uri="{BB962C8B-B14F-4D97-AF65-F5344CB8AC3E}">
        <p14:creationId xmlns:p14="http://schemas.microsoft.com/office/powerpoint/2010/main" val="1880345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FE5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descr="A picture containing clipart&#10;&#10;Description automatically generated"/>
          <p:cNvPicPr>
            <a:picLocks noChangeAspect="1"/>
          </p:cNvPicPr>
          <p:nvPr/>
        </p:nvPicPr>
        <p:blipFill>
          <a:blip r:embed="rId2">
            <a:extLst>
              <a:ext uri="{BEBA8EAE-BF5A-486C-A8C5-ECC9F3942E4B}">
                <a14:imgProps xmlns:a14="http://schemas.microsoft.com/office/drawing/2010/main">
                  <a14:imgLayer r:embed="rId3">
                    <a14:imgEffect>
                      <a14:backgroundRemoval t="1579" b="99474" l="9877" r="97394">
                        <a14:foregroundMark x1="46365" y1="6842" x2="53498" y2="11053"/>
                        <a14:foregroundMark x1="43210" y1="3158" x2="43210" y2="3158"/>
                        <a14:foregroundMark x1="24829" y1="27105" x2="30316" y2="34737"/>
                        <a14:foregroundMark x1="52538" y1="1579" x2="52538" y2="1579"/>
                        <a14:foregroundMark x1="68176" y1="23684" x2="68176" y2="23684"/>
                        <a14:foregroundMark x1="66804" y1="23947" x2="71331" y2="68947"/>
                        <a14:foregroundMark x1="72016" y1="39211" x2="74760" y2="72632"/>
                        <a14:foregroundMark x1="65981" y1="46842" x2="69684" y2="61053"/>
                        <a14:foregroundMark x1="66118" y1="40526" x2="69959" y2="53158"/>
                        <a14:foregroundMark x1="69959" y1="53158" x2="70096" y2="53684"/>
                        <a14:foregroundMark x1="64609" y1="44211" x2="66667" y2="52632"/>
                        <a14:foregroundMark x1="72428" y1="35789" x2="77641" y2="47895"/>
                        <a14:foregroundMark x1="91770" y1="57105" x2="91632" y2="67105"/>
                        <a14:foregroundMark x1="91632" y1="67105" x2="91632" y2="67105"/>
                        <a14:foregroundMark x1="93416" y1="44211" x2="94239" y2="55526"/>
                        <a14:foregroundMark x1="87380" y1="22895" x2="91358" y2="36842"/>
                        <a14:foregroundMark x1="86831" y1="21316" x2="88889" y2="27105"/>
                        <a14:foregroundMark x1="87106" y1="19211" x2="89712" y2="26053"/>
                        <a14:foregroundMark x1="87929" y1="16053" x2="88889" y2="22895"/>
                        <a14:foregroundMark x1="83951" y1="21579" x2="85185" y2="28421"/>
                        <a14:foregroundMark x1="83813" y1="21842" x2="84499" y2="27368"/>
                        <a14:foregroundMark x1="82990" y1="19211" x2="84088" y2="22632"/>
                        <a14:foregroundMark x1="21811" y1="91842" x2="25240" y2="97895"/>
                        <a14:foregroundMark x1="67901" y1="76579" x2="72565" y2="89737"/>
                        <a14:foregroundMark x1="71331" y1="50263" x2="76269" y2="82895"/>
                        <a14:foregroundMark x1="59945" y1="55789" x2="63374" y2="85263"/>
                        <a14:foregroundMark x1="63374" y1="85263" x2="63374" y2="85263"/>
                        <a14:foregroundMark x1="55967" y1="68684" x2="57339" y2="81842"/>
                        <a14:foregroundMark x1="47325" y1="63684" x2="60905" y2="82105"/>
                        <a14:foregroundMark x1="46776" y1="67368" x2="56241" y2="87105"/>
                        <a14:foregroundMark x1="54047" y1="73684" x2="61180" y2="92368"/>
                        <a14:foregroundMark x1="53361" y1="56053" x2="62140" y2="85526"/>
                        <a14:foregroundMark x1="56104" y1="40789" x2="56790" y2="49211"/>
                        <a14:foregroundMark x1="55281" y1="37895" x2="57613" y2="50000"/>
                        <a14:foregroundMark x1="52126" y1="13421" x2="55007" y2="27368"/>
                        <a14:foregroundMark x1="92867" y1="53421" x2="90809" y2="66579"/>
                        <a14:foregroundMark x1="90809" y1="66579" x2="86283" y2="77632"/>
                        <a14:foregroundMark x1="79698" y1="82895" x2="79973" y2="98684"/>
                        <a14:foregroundMark x1="69684" y1="78158" x2="76680" y2="99211"/>
                        <a14:foregroundMark x1="60082" y1="80526" x2="67078" y2="93947"/>
                        <a14:foregroundMark x1="57202" y1="87632" x2="59671" y2="97895"/>
                        <a14:foregroundMark x1="77778" y1="66316" x2="86831" y2="99474"/>
                        <a14:foregroundMark x1="82853" y1="64737" x2="87243" y2="95526"/>
                        <a14:foregroundMark x1="91770" y1="47368" x2="86145" y2="66579"/>
                        <a14:foregroundMark x1="93004" y1="31316" x2="96296" y2="54474"/>
                        <a14:foregroundMark x1="95748" y1="40263" x2="97119" y2="48947"/>
                        <a14:foregroundMark x1="95748" y1="36842" x2="97394" y2="51842"/>
                        <a14:foregroundMark x1="96845" y1="59474" x2="95885" y2="62105"/>
                        <a14:foregroundMark x1="85322" y1="30526" x2="85734" y2="33947"/>
                        <a14:foregroundMark x1="87929" y1="13947" x2="87929" y2="13947"/>
                        <a14:foregroundMark x1="22359" y1="14737" x2="22359" y2="14737"/>
                        <a14:foregroundMark x1="42936" y1="4211" x2="43759" y2="7632"/>
                        <a14:foregroundMark x1="42661" y1="6316" x2="43484" y2="8947"/>
                      </a14:backgroundRemoval>
                    </a14:imgEffect>
                  </a14:imgLayer>
                </a14:imgProps>
              </a:ext>
              <a:ext uri="{28A0092B-C50C-407E-A947-70E740481C1C}">
                <a14:useLocalDpi xmlns:a14="http://schemas.microsoft.com/office/drawing/2010/main" val="0"/>
              </a:ext>
            </a:extLst>
          </a:blip>
          <a:stretch>
            <a:fillRect/>
          </a:stretch>
        </p:blipFill>
        <p:spPr>
          <a:xfrm>
            <a:off x="-579864" y="4271345"/>
            <a:ext cx="4962293" cy="2586655"/>
          </a:xfrm>
          <a:prstGeom prst="rect">
            <a:avLst/>
          </a:prstGeom>
        </p:spPr>
      </p:pic>
      <p:sp>
        <p:nvSpPr>
          <p:cNvPr id="2" name="TextBox 1"/>
          <p:cNvSpPr txBox="1"/>
          <p:nvPr/>
        </p:nvSpPr>
        <p:spPr>
          <a:xfrm>
            <a:off x="1556084" y="2384612"/>
            <a:ext cx="9063790" cy="1938992"/>
          </a:xfrm>
          <a:prstGeom prst="rect">
            <a:avLst/>
          </a:prstGeom>
          <a:noFill/>
        </p:spPr>
        <p:txBody>
          <a:bodyPr wrap="square" rtlCol="0">
            <a:spAutoFit/>
          </a:bodyPr>
          <a:lstStyle/>
          <a:p>
            <a:pPr algn="ctr"/>
            <a:r>
              <a:rPr lang="en-US" sz="6000" b="1" dirty="0" err="1">
                <a:ln w="12700">
                  <a:solidFill>
                    <a:schemeClr val="tx1"/>
                  </a:solidFill>
                </a:ln>
                <a:solidFill>
                  <a:srgbClr val="EFEEDE"/>
                </a:solidFill>
                <a:latin typeface="iCiel Cadena" panose="02000503000000020004" pitchFamily="50" charset="0"/>
              </a:rPr>
              <a:t>Giới</a:t>
            </a:r>
            <a:r>
              <a:rPr lang="en-US" sz="6000" b="1" dirty="0">
                <a:ln w="12700">
                  <a:solidFill>
                    <a:schemeClr val="tx1"/>
                  </a:solidFill>
                </a:ln>
                <a:solidFill>
                  <a:srgbClr val="EFEEDE"/>
                </a:solidFill>
                <a:latin typeface="iCiel Cadena" panose="02000503000000020004" pitchFamily="50" charset="0"/>
              </a:rPr>
              <a:t> </a:t>
            </a:r>
            <a:r>
              <a:rPr lang="en-US" sz="6000" b="1" dirty="0" err="1">
                <a:ln w="12700">
                  <a:solidFill>
                    <a:schemeClr val="tx1"/>
                  </a:solidFill>
                </a:ln>
                <a:solidFill>
                  <a:srgbClr val="EFEEDE"/>
                </a:solidFill>
                <a:latin typeface="iCiel Cadena" panose="02000503000000020004" pitchFamily="50" charset="0"/>
              </a:rPr>
              <a:t>thiệu</a:t>
            </a:r>
            <a:r>
              <a:rPr lang="en-US" sz="6000" b="1" dirty="0">
                <a:ln w="12700">
                  <a:solidFill>
                    <a:schemeClr val="tx1"/>
                  </a:solidFill>
                </a:ln>
                <a:solidFill>
                  <a:srgbClr val="EFEEDE"/>
                </a:solidFill>
                <a:latin typeface="iCiel Cadena" panose="02000503000000020004" pitchFamily="50" charset="0"/>
              </a:rPr>
              <a:t> </a:t>
            </a:r>
            <a:r>
              <a:rPr lang="en-US" sz="6000" b="1" dirty="0" err="1">
                <a:ln w="12700">
                  <a:solidFill>
                    <a:schemeClr val="tx1"/>
                  </a:solidFill>
                </a:ln>
                <a:solidFill>
                  <a:srgbClr val="EFEEDE"/>
                </a:solidFill>
                <a:latin typeface="iCiel Cadena" panose="02000503000000020004" pitchFamily="50" charset="0"/>
              </a:rPr>
              <a:t>thuật</a:t>
            </a:r>
            <a:r>
              <a:rPr lang="en-US" sz="6000" b="1" dirty="0">
                <a:ln w="12700">
                  <a:solidFill>
                    <a:schemeClr val="tx1"/>
                  </a:solidFill>
                </a:ln>
                <a:solidFill>
                  <a:srgbClr val="EFEEDE"/>
                </a:solidFill>
                <a:latin typeface="iCiel Cadena" panose="02000503000000020004" pitchFamily="50" charset="0"/>
              </a:rPr>
              <a:t> </a:t>
            </a:r>
            <a:r>
              <a:rPr lang="en-US" sz="6000" b="1" dirty="0" err="1">
                <a:ln w="12700">
                  <a:solidFill>
                    <a:schemeClr val="tx1"/>
                  </a:solidFill>
                </a:ln>
                <a:solidFill>
                  <a:srgbClr val="EFEEDE"/>
                </a:solidFill>
                <a:latin typeface="iCiel Cadena" panose="02000503000000020004" pitchFamily="50" charset="0"/>
              </a:rPr>
              <a:t>toán</a:t>
            </a:r>
            <a:r>
              <a:rPr lang="en-US" sz="6000" b="1" dirty="0">
                <a:ln w="12700">
                  <a:solidFill>
                    <a:schemeClr val="tx1"/>
                  </a:solidFill>
                </a:ln>
                <a:solidFill>
                  <a:srgbClr val="EFEEDE"/>
                </a:solidFill>
                <a:latin typeface="iCiel Cadena" panose="02000503000000020004" pitchFamily="50" charset="0"/>
              </a:rPr>
              <a:t> SVM </a:t>
            </a:r>
            <a:r>
              <a:rPr lang="en-US" sz="6000" b="1" dirty="0" err="1">
                <a:ln w="12700">
                  <a:solidFill>
                    <a:schemeClr val="tx1"/>
                  </a:solidFill>
                </a:ln>
                <a:solidFill>
                  <a:srgbClr val="EFEEDE"/>
                </a:solidFill>
                <a:latin typeface="iCiel Cadena" panose="02000503000000020004" pitchFamily="50" charset="0"/>
              </a:rPr>
              <a:t>trong</a:t>
            </a:r>
            <a:r>
              <a:rPr lang="en-US" sz="6000" b="1" dirty="0">
                <a:ln w="12700">
                  <a:solidFill>
                    <a:schemeClr val="tx1"/>
                  </a:solidFill>
                </a:ln>
                <a:solidFill>
                  <a:srgbClr val="EFEEDE"/>
                </a:solidFill>
                <a:latin typeface="iCiel Cadena" panose="02000503000000020004" pitchFamily="50" charset="0"/>
              </a:rPr>
              <a:t> </a:t>
            </a:r>
            <a:r>
              <a:rPr lang="en-US" sz="6000" b="1" dirty="0" err="1">
                <a:ln w="12700">
                  <a:solidFill>
                    <a:schemeClr val="tx1"/>
                  </a:solidFill>
                </a:ln>
                <a:solidFill>
                  <a:srgbClr val="EFEEDE"/>
                </a:solidFill>
                <a:latin typeface="iCiel Cadena" panose="02000503000000020004" pitchFamily="50" charset="0"/>
              </a:rPr>
              <a:t>phân</a:t>
            </a:r>
            <a:r>
              <a:rPr lang="en-US" sz="6000" b="1" dirty="0">
                <a:ln w="12700">
                  <a:solidFill>
                    <a:schemeClr val="tx1"/>
                  </a:solidFill>
                </a:ln>
                <a:solidFill>
                  <a:srgbClr val="EFEEDE"/>
                </a:solidFill>
                <a:latin typeface="iCiel Cadena" panose="02000503000000020004" pitchFamily="50" charset="0"/>
              </a:rPr>
              <a:t> </a:t>
            </a:r>
            <a:r>
              <a:rPr lang="en-US" sz="6000" b="1" dirty="0" err="1">
                <a:ln w="12700">
                  <a:solidFill>
                    <a:schemeClr val="tx1"/>
                  </a:solidFill>
                </a:ln>
                <a:solidFill>
                  <a:srgbClr val="EFEEDE"/>
                </a:solidFill>
                <a:latin typeface="iCiel Cadena" panose="02000503000000020004" pitchFamily="50" charset="0"/>
              </a:rPr>
              <a:t>loại</a:t>
            </a:r>
            <a:r>
              <a:rPr lang="en-US" sz="6000" b="1" dirty="0">
                <a:ln w="12700">
                  <a:solidFill>
                    <a:schemeClr val="tx1"/>
                  </a:solidFill>
                </a:ln>
                <a:solidFill>
                  <a:srgbClr val="EFEEDE"/>
                </a:solidFill>
                <a:latin typeface="iCiel Cadena" panose="02000503000000020004" pitchFamily="50" charset="0"/>
              </a:rPr>
              <a:t> </a:t>
            </a:r>
            <a:r>
              <a:rPr lang="en-US" sz="6000" b="1" dirty="0" err="1">
                <a:ln w="12700">
                  <a:solidFill>
                    <a:schemeClr val="tx1"/>
                  </a:solidFill>
                </a:ln>
                <a:solidFill>
                  <a:srgbClr val="EFEEDE"/>
                </a:solidFill>
                <a:latin typeface="iCiel Cadena" panose="02000503000000020004" pitchFamily="50" charset="0"/>
              </a:rPr>
              <a:t>hoa</a:t>
            </a:r>
            <a:endParaRPr lang="vi-VN" sz="6000" b="1" dirty="0">
              <a:ln w="12700">
                <a:solidFill>
                  <a:schemeClr val="tx1"/>
                </a:solidFill>
              </a:ln>
              <a:solidFill>
                <a:srgbClr val="EFEEDE"/>
              </a:solidFill>
              <a:latin typeface="iCiel Cadena" panose="02000503000000020004" pitchFamily="50" charset="0"/>
            </a:endParaRPr>
          </a:p>
        </p:txBody>
      </p:sp>
      <p:sp>
        <p:nvSpPr>
          <p:cNvPr id="6" name="Rectangle 5"/>
          <p:cNvSpPr/>
          <p:nvPr/>
        </p:nvSpPr>
        <p:spPr>
          <a:xfrm>
            <a:off x="12294511" y="673805"/>
            <a:ext cx="11707907" cy="5510390"/>
          </a:xfrm>
          <a:prstGeom prst="rect">
            <a:avLst/>
          </a:prstGeom>
          <a:solidFill>
            <a:srgbClr val="FDE398"/>
          </a:solidFill>
          <a:ln w="38100">
            <a:solidFill>
              <a:srgbClr val="DA5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Slide Number Placeholder 2"/>
          <p:cNvSpPr>
            <a:spLocks noGrp="1"/>
          </p:cNvSpPr>
          <p:nvPr>
            <p:ph type="sldNum" sz="quarter" idx="12"/>
          </p:nvPr>
        </p:nvSpPr>
        <p:spPr/>
        <p:txBody>
          <a:bodyPr/>
          <a:lstStyle/>
          <a:p>
            <a:fld id="{149A78A4-89FC-44D0-BC56-BE4D261A002F}" type="slidenum">
              <a:rPr lang="vi-VN" smtClean="0"/>
              <a:t>13</a:t>
            </a:fld>
            <a:endParaRPr lang="vi-VN"/>
          </a:p>
        </p:txBody>
      </p:sp>
    </p:spTree>
    <p:extLst>
      <p:ext uri="{BB962C8B-B14F-4D97-AF65-F5344CB8AC3E}">
        <p14:creationId xmlns:p14="http://schemas.microsoft.com/office/powerpoint/2010/main" val="125747643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FE5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p:cNvSpPr txBox="1"/>
          <p:nvPr/>
        </p:nvSpPr>
        <p:spPr>
          <a:xfrm>
            <a:off x="2277979" y="224118"/>
            <a:ext cx="6946232" cy="769441"/>
          </a:xfrm>
          <a:prstGeom prst="rect">
            <a:avLst/>
          </a:prstGeom>
          <a:noFill/>
        </p:spPr>
        <p:txBody>
          <a:bodyPr wrap="square" rtlCol="0">
            <a:spAutoFit/>
          </a:bodyPr>
          <a:lstStyle/>
          <a:p>
            <a:pPr algn="ctr"/>
            <a:r>
              <a:rPr lang="en-US" sz="4400" b="1" dirty="0">
                <a:ln w="12700">
                  <a:solidFill>
                    <a:schemeClr val="tx1"/>
                  </a:solidFill>
                </a:ln>
                <a:solidFill>
                  <a:srgbClr val="EFEEDE"/>
                </a:solidFill>
                <a:latin typeface="iCiel Cadena" panose="02000503000000020004" pitchFamily="50" charset="0"/>
              </a:rPr>
              <a:t>SVM </a:t>
            </a:r>
            <a:r>
              <a:rPr lang="en-US" sz="4400" b="1" dirty="0" err="1">
                <a:ln w="12700">
                  <a:solidFill>
                    <a:schemeClr val="tx1"/>
                  </a:solidFill>
                </a:ln>
                <a:solidFill>
                  <a:srgbClr val="EFEEDE"/>
                </a:solidFill>
                <a:latin typeface="iCiel Cadena" panose="02000503000000020004" pitchFamily="50" charset="0"/>
              </a:rPr>
              <a:t>trong</a:t>
            </a:r>
            <a:r>
              <a:rPr lang="en-US" sz="4400" b="1" dirty="0">
                <a:ln w="12700">
                  <a:solidFill>
                    <a:schemeClr val="tx1"/>
                  </a:solidFill>
                </a:ln>
                <a:solidFill>
                  <a:srgbClr val="EFEEDE"/>
                </a:solidFill>
                <a:latin typeface="iCiel Cadena" panose="02000503000000020004" pitchFamily="50" charset="0"/>
              </a:rPr>
              <a:t> </a:t>
            </a:r>
            <a:r>
              <a:rPr lang="en-US" sz="4400" b="1" dirty="0" err="1">
                <a:ln w="12700">
                  <a:solidFill>
                    <a:schemeClr val="tx1"/>
                  </a:solidFill>
                </a:ln>
                <a:solidFill>
                  <a:srgbClr val="EFEEDE"/>
                </a:solidFill>
                <a:latin typeface="iCiel Cadena" panose="02000503000000020004" pitchFamily="50" charset="0"/>
              </a:rPr>
              <a:t>phân</a:t>
            </a:r>
            <a:r>
              <a:rPr lang="en-US" sz="4400" b="1" dirty="0">
                <a:ln w="12700">
                  <a:solidFill>
                    <a:schemeClr val="tx1"/>
                  </a:solidFill>
                </a:ln>
                <a:solidFill>
                  <a:srgbClr val="EFEEDE"/>
                </a:solidFill>
                <a:latin typeface="iCiel Cadena" panose="02000503000000020004" pitchFamily="50" charset="0"/>
              </a:rPr>
              <a:t> </a:t>
            </a:r>
            <a:r>
              <a:rPr lang="en-US" sz="4400" b="1" dirty="0" err="1">
                <a:ln w="12700">
                  <a:solidFill>
                    <a:schemeClr val="tx1"/>
                  </a:solidFill>
                </a:ln>
                <a:solidFill>
                  <a:srgbClr val="EFEEDE"/>
                </a:solidFill>
                <a:latin typeface="iCiel Cadena" panose="02000503000000020004" pitchFamily="50" charset="0"/>
              </a:rPr>
              <a:t>loại</a:t>
            </a:r>
            <a:r>
              <a:rPr lang="en-US" sz="4400" b="1" dirty="0">
                <a:ln w="12700">
                  <a:solidFill>
                    <a:schemeClr val="tx1"/>
                  </a:solidFill>
                </a:ln>
                <a:solidFill>
                  <a:srgbClr val="EFEEDE"/>
                </a:solidFill>
                <a:latin typeface="iCiel Cadena" panose="02000503000000020004" pitchFamily="50" charset="0"/>
              </a:rPr>
              <a:t> </a:t>
            </a:r>
            <a:r>
              <a:rPr lang="en-US" sz="4400" b="1" dirty="0" err="1">
                <a:ln w="12700">
                  <a:solidFill>
                    <a:schemeClr val="tx1"/>
                  </a:solidFill>
                </a:ln>
                <a:solidFill>
                  <a:srgbClr val="EFEEDE"/>
                </a:solidFill>
                <a:latin typeface="iCiel Cadena" panose="02000503000000020004" pitchFamily="50" charset="0"/>
              </a:rPr>
              <a:t>hoa</a:t>
            </a:r>
            <a:endParaRPr lang="vi-VN" sz="4400" b="1" dirty="0">
              <a:ln w="12700">
                <a:solidFill>
                  <a:schemeClr val="tx1"/>
                </a:solidFill>
              </a:ln>
              <a:solidFill>
                <a:srgbClr val="EFEEDE"/>
              </a:solidFill>
              <a:latin typeface="iCiel Cadena" panose="02000503000000020004" pitchFamily="50" charset="0"/>
            </a:endParaRPr>
          </a:p>
        </p:txBody>
      </p:sp>
      <p:sp>
        <p:nvSpPr>
          <p:cNvPr id="8" name="Rectangle 7"/>
          <p:cNvSpPr/>
          <p:nvPr/>
        </p:nvSpPr>
        <p:spPr>
          <a:xfrm>
            <a:off x="251012" y="1136745"/>
            <a:ext cx="11707907" cy="5510390"/>
          </a:xfrm>
          <a:prstGeom prst="rect">
            <a:avLst/>
          </a:prstGeom>
          <a:solidFill>
            <a:srgbClr val="FDE398"/>
          </a:solidFill>
          <a:ln w="38100">
            <a:solidFill>
              <a:srgbClr val="DA5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800" dirty="0">
                <a:solidFill>
                  <a:schemeClr val="tx1"/>
                </a:solidFill>
              </a:rPr>
              <a:t>	</a:t>
            </a:r>
          </a:p>
          <a:p>
            <a:pPr algn="just"/>
            <a:endParaRPr lang="vi-VN" sz="2800" dirty="0">
              <a:solidFill>
                <a:schemeClr val="tx1"/>
              </a:solidFill>
            </a:endParaRPr>
          </a:p>
          <a:p>
            <a:pPr algn="just"/>
            <a:endParaRPr lang="vi-VN" sz="2800" dirty="0">
              <a:solidFill>
                <a:schemeClr val="tx1"/>
              </a:solidFill>
            </a:endParaRPr>
          </a:p>
          <a:p>
            <a:pPr algn="just"/>
            <a:endParaRPr lang="vi-VN" sz="2800" dirty="0">
              <a:solidFill>
                <a:schemeClr val="tx1"/>
              </a:solidFill>
            </a:endParaRPr>
          </a:p>
          <a:p>
            <a:pPr algn="just"/>
            <a:endParaRPr lang="vi-VN" sz="2800" dirty="0">
              <a:solidFill>
                <a:schemeClr val="tx1"/>
              </a:solidFill>
            </a:endParaRPr>
          </a:p>
        </p:txBody>
      </p:sp>
      <p:pic>
        <p:nvPicPr>
          <p:cNvPr id="9" name="Picture 8" descr="A picture containing clipart&#10;&#10;Description automatically generated"/>
          <p:cNvPicPr>
            <a:picLocks noChangeAspect="1"/>
          </p:cNvPicPr>
          <p:nvPr/>
        </p:nvPicPr>
        <p:blipFill>
          <a:blip r:embed="rId2">
            <a:extLst>
              <a:ext uri="{BEBA8EAE-BF5A-486C-A8C5-ECC9F3942E4B}">
                <a14:imgProps xmlns:a14="http://schemas.microsoft.com/office/drawing/2010/main">
                  <a14:imgLayer r:embed="rId3">
                    <a14:imgEffect>
                      <a14:backgroundRemoval t="1579" b="99474" l="9877" r="97394">
                        <a14:foregroundMark x1="46365" y1="6842" x2="53498" y2="11053"/>
                        <a14:foregroundMark x1="43210" y1="3158" x2="43210" y2="3158"/>
                        <a14:foregroundMark x1="24829" y1="27105" x2="30316" y2="34737"/>
                        <a14:foregroundMark x1="52538" y1="1579" x2="52538" y2="1579"/>
                        <a14:foregroundMark x1="68176" y1="23684" x2="68176" y2="23684"/>
                        <a14:foregroundMark x1="66804" y1="23947" x2="71331" y2="68947"/>
                        <a14:foregroundMark x1="72016" y1="39211" x2="74760" y2="72632"/>
                        <a14:foregroundMark x1="65981" y1="46842" x2="69684" y2="61053"/>
                        <a14:foregroundMark x1="66118" y1="40526" x2="69959" y2="53158"/>
                        <a14:foregroundMark x1="69959" y1="53158" x2="70096" y2="53684"/>
                        <a14:foregroundMark x1="64609" y1="44211" x2="66667" y2="52632"/>
                        <a14:foregroundMark x1="72428" y1="35789" x2="77641" y2="47895"/>
                        <a14:foregroundMark x1="91770" y1="57105" x2="91632" y2="67105"/>
                        <a14:foregroundMark x1="91632" y1="67105" x2="91632" y2="67105"/>
                        <a14:foregroundMark x1="93416" y1="44211" x2="94239" y2="55526"/>
                        <a14:foregroundMark x1="87380" y1="22895" x2="91358" y2="36842"/>
                        <a14:foregroundMark x1="86831" y1="21316" x2="88889" y2="27105"/>
                        <a14:foregroundMark x1="87106" y1="19211" x2="89712" y2="26053"/>
                        <a14:foregroundMark x1="87929" y1="16053" x2="88889" y2="22895"/>
                        <a14:foregroundMark x1="83951" y1="21579" x2="85185" y2="28421"/>
                        <a14:foregroundMark x1="83813" y1="21842" x2="84499" y2="27368"/>
                        <a14:foregroundMark x1="82990" y1="19211" x2="84088" y2="22632"/>
                        <a14:foregroundMark x1="21811" y1="91842" x2="25240" y2="97895"/>
                        <a14:foregroundMark x1="67901" y1="76579" x2="72565" y2="89737"/>
                        <a14:foregroundMark x1="71331" y1="50263" x2="76269" y2="82895"/>
                        <a14:foregroundMark x1="59945" y1="55789" x2="63374" y2="85263"/>
                        <a14:foregroundMark x1="63374" y1="85263" x2="63374" y2="85263"/>
                        <a14:foregroundMark x1="55967" y1="68684" x2="57339" y2="81842"/>
                        <a14:foregroundMark x1="47325" y1="63684" x2="60905" y2="82105"/>
                        <a14:foregroundMark x1="46776" y1="67368" x2="56241" y2="87105"/>
                        <a14:foregroundMark x1="54047" y1="73684" x2="61180" y2="92368"/>
                        <a14:foregroundMark x1="53361" y1="56053" x2="62140" y2="85526"/>
                        <a14:foregroundMark x1="56104" y1="40789" x2="56790" y2="49211"/>
                        <a14:foregroundMark x1="55281" y1="37895" x2="57613" y2="50000"/>
                        <a14:foregroundMark x1="52126" y1="13421" x2="55007" y2="27368"/>
                        <a14:foregroundMark x1="92867" y1="53421" x2="90809" y2="66579"/>
                        <a14:foregroundMark x1="90809" y1="66579" x2="86283" y2="77632"/>
                        <a14:foregroundMark x1="79698" y1="82895" x2="79973" y2="98684"/>
                        <a14:foregroundMark x1="69684" y1="78158" x2="76680" y2="99211"/>
                        <a14:foregroundMark x1="60082" y1="80526" x2="67078" y2="93947"/>
                        <a14:foregroundMark x1="57202" y1="87632" x2="59671" y2="97895"/>
                        <a14:foregroundMark x1="77778" y1="66316" x2="86831" y2="99474"/>
                        <a14:foregroundMark x1="82853" y1="64737" x2="87243" y2="95526"/>
                        <a14:foregroundMark x1="91770" y1="47368" x2="86145" y2="66579"/>
                        <a14:foregroundMark x1="93004" y1="31316" x2="96296" y2="54474"/>
                        <a14:foregroundMark x1="95748" y1="40263" x2="97119" y2="48947"/>
                        <a14:foregroundMark x1="95748" y1="36842" x2="97394" y2="51842"/>
                        <a14:foregroundMark x1="96845" y1="59474" x2="95885" y2="62105"/>
                        <a14:foregroundMark x1="85322" y1="30526" x2="85734" y2="33947"/>
                        <a14:foregroundMark x1="87929" y1="13947" x2="87929" y2="13947"/>
                        <a14:foregroundMark x1="22359" y1="14737" x2="22359" y2="14737"/>
                        <a14:foregroundMark x1="42936" y1="4211" x2="43759" y2="7632"/>
                        <a14:foregroundMark x1="42661" y1="6316" x2="43484" y2="8947"/>
                      </a14:backgroundRemoval>
                    </a14:imgEffect>
                  </a14:imgLayer>
                </a14:imgProps>
              </a:ext>
              <a:ext uri="{28A0092B-C50C-407E-A947-70E740481C1C}">
                <a14:useLocalDpi xmlns:a14="http://schemas.microsoft.com/office/drawing/2010/main" val="0"/>
              </a:ext>
            </a:extLst>
          </a:blip>
          <a:stretch>
            <a:fillRect/>
          </a:stretch>
        </p:blipFill>
        <p:spPr>
          <a:xfrm>
            <a:off x="-338279" y="5256656"/>
            <a:ext cx="3072052" cy="1601344"/>
          </a:xfrm>
          <a:prstGeom prst="rect">
            <a:avLst/>
          </a:prstGeom>
        </p:spPr>
      </p:pic>
      <p:sp>
        <p:nvSpPr>
          <p:cNvPr id="16" name="Content Placeholder 15">
            <a:extLst>
              <a:ext uri="{FF2B5EF4-FFF2-40B4-BE49-F238E27FC236}">
                <a16:creationId xmlns:a16="http://schemas.microsoft.com/office/drawing/2014/main" id="{425EC144-6044-423E-0B11-49E54E1F81D5}"/>
              </a:ext>
            </a:extLst>
          </p:cNvPr>
          <p:cNvSpPr>
            <a:spLocks noGrp="1"/>
          </p:cNvSpPr>
          <p:nvPr>
            <p:ph sz="half" idx="1"/>
          </p:nvPr>
        </p:nvSpPr>
        <p:spPr>
          <a:xfrm>
            <a:off x="838200" y="1356360"/>
            <a:ext cx="10896600" cy="4820603"/>
          </a:xfrm>
        </p:spPr>
        <p:txBody>
          <a:bodyPr>
            <a:normAutofit/>
          </a:bodyPr>
          <a:lstStyle/>
          <a:p>
            <a:pPr>
              <a:lnSpc>
                <a:spcPct val="120000"/>
              </a:lnSpc>
            </a:pPr>
            <a:r>
              <a:rPr lang="vi-VN" sz="2400" dirty="0">
                <a:solidFill>
                  <a:schemeClr val="tx1"/>
                </a:solidFill>
              </a:rPr>
              <a:t>Trong bài toán phân loại loài hoa, ta </a:t>
            </a:r>
            <a:r>
              <a:rPr lang="en-US" sz="2400" dirty="0" err="1">
                <a:solidFill>
                  <a:schemeClr val="tx1"/>
                </a:solidFill>
              </a:rPr>
              <a:t>cũng</a:t>
            </a:r>
            <a:r>
              <a:rPr lang="en-US" sz="2400" dirty="0">
                <a:solidFill>
                  <a:schemeClr val="tx1"/>
                </a:solidFill>
              </a:rPr>
              <a:t> </a:t>
            </a:r>
            <a:r>
              <a:rPr lang="vi-VN" sz="2400" dirty="0">
                <a:solidFill>
                  <a:schemeClr val="tx1"/>
                </a:solidFill>
              </a:rPr>
              <a:t>có thể sử dụng </a:t>
            </a:r>
            <a:r>
              <a:rPr lang="en-US" sz="2400" dirty="0">
                <a:solidFill>
                  <a:schemeClr val="tx1"/>
                </a:solidFill>
              </a:rPr>
              <a:t>SVM</a:t>
            </a:r>
            <a:r>
              <a:rPr lang="vi-VN" sz="2400" dirty="0">
                <a:solidFill>
                  <a:schemeClr val="tx1"/>
                </a:solidFill>
              </a:rPr>
              <a:t> để phân loại các loài hoa dựa trên các đặc trưng của chúng</a:t>
            </a:r>
            <a:r>
              <a:rPr lang="en-US" sz="2400" dirty="0">
                <a:solidFill>
                  <a:schemeClr val="tx1"/>
                </a:solidFill>
              </a:rPr>
              <a:t> </a:t>
            </a:r>
            <a:r>
              <a:rPr lang="vi-VN" sz="2400" dirty="0">
                <a:solidFill>
                  <a:schemeClr val="tx1"/>
                </a:solidFill>
              </a:rPr>
              <a:t>để phân tích dữ liệu là thu thập các đặc trưng của các loài hoa khác nhau</a:t>
            </a:r>
            <a:r>
              <a:rPr lang="en-US" sz="2400" dirty="0">
                <a:solidFill>
                  <a:schemeClr val="tx1"/>
                </a:solidFill>
              </a:rPr>
              <a:t>.</a:t>
            </a:r>
            <a:r>
              <a:rPr lang="vi-VN" sz="2400" dirty="0">
                <a:solidFill>
                  <a:schemeClr val="tx1"/>
                </a:solidFill>
              </a:rPr>
              <a:t> </a:t>
            </a:r>
          </a:p>
          <a:p>
            <a:pPr>
              <a:lnSpc>
                <a:spcPct val="120000"/>
              </a:lnSpc>
            </a:pPr>
            <a:r>
              <a:rPr lang="vi-VN" sz="2400" dirty="0">
                <a:solidFill>
                  <a:schemeClr val="tx1"/>
                </a:solidFill>
              </a:rPr>
              <a:t>Ví dụ: Với mỗi một mẫu hoa này </a:t>
            </a:r>
            <a:r>
              <a:rPr lang="en-US" sz="2400" dirty="0">
                <a:solidFill>
                  <a:schemeClr val="tx1"/>
                </a:solidFill>
              </a:rPr>
              <a:t>SVM</a:t>
            </a:r>
            <a:r>
              <a:rPr lang="vi-VN" sz="2400" dirty="0">
                <a:solidFill>
                  <a:schemeClr val="tx1"/>
                </a:solidFill>
              </a:rPr>
              <a:t> thu thập bốn thuộc tính là chiều dài và chiều rộng của đài hoa và cánh hoa với đơn vị centimet. </a:t>
            </a:r>
          </a:p>
          <a:p>
            <a:pPr>
              <a:lnSpc>
                <a:spcPct val="120000"/>
              </a:lnSpc>
            </a:pPr>
            <a:r>
              <a:rPr lang="vi-VN" sz="2400" dirty="0">
                <a:solidFill>
                  <a:schemeClr val="tx1"/>
                </a:solidFill>
              </a:rPr>
              <a:t>Sau đó, ta có thể sử dụng các giá trị này để đưa vào </a:t>
            </a:r>
            <a:r>
              <a:rPr lang="en-US" sz="2400" dirty="0">
                <a:solidFill>
                  <a:schemeClr val="tx1"/>
                </a:solidFill>
              </a:rPr>
              <a:t>SVM</a:t>
            </a:r>
            <a:r>
              <a:rPr lang="vi-VN" sz="2400" dirty="0">
                <a:solidFill>
                  <a:schemeClr val="tx1"/>
                </a:solidFill>
              </a:rPr>
              <a:t> để phân loại các loài hoa mới</a:t>
            </a:r>
            <a:endParaRPr lang="vi-VN" sz="2400" dirty="0"/>
          </a:p>
        </p:txBody>
      </p:sp>
      <p:sp>
        <p:nvSpPr>
          <p:cNvPr id="3" name="Slide Number Placeholder 2"/>
          <p:cNvSpPr>
            <a:spLocks noGrp="1"/>
          </p:cNvSpPr>
          <p:nvPr>
            <p:ph type="sldNum" sz="quarter" idx="12"/>
          </p:nvPr>
        </p:nvSpPr>
        <p:spPr/>
        <p:txBody>
          <a:bodyPr/>
          <a:lstStyle/>
          <a:p>
            <a:fld id="{149A78A4-89FC-44D0-BC56-BE4D261A002F}" type="slidenum">
              <a:rPr lang="vi-VN" smtClean="0"/>
              <a:t>14</a:t>
            </a:fld>
            <a:endParaRPr lang="vi-VN"/>
          </a:p>
        </p:txBody>
      </p:sp>
    </p:spTree>
    <p:extLst>
      <p:ext uri="{BB962C8B-B14F-4D97-AF65-F5344CB8AC3E}">
        <p14:creationId xmlns:p14="http://schemas.microsoft.com/office/powerpoint/2010/main" val="3441994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FE5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p:cNvSpPr txBox="1"/>
          <p:nvPr/>
        </p:nvSpPr>
        <p:spPr>
          <a:xfrm>
            <a:off x="1668379" y="224118"/>
            <a:ext cx="6942221" cy="769441"/>
          </a:xfrm>
          <a:prstGeom prst="rect">
            <a:avLst/>
          </a:prstGeom>
          <a:noFill/>
        </p:spPr>
        <p:txBody>
          <a:bodyPr wrap="square" rtlCol="0">
            <a:spAutoFit/>
          </a:bodyPr>
          <a:lstStyle/>
          <a:p>
            <a:pPr algn="ctr"/>
            <a:r>
              <a:rPr lang="en-US" sz="4400" b="1" dirty="0">
                <a:ln w="12700">
                  <a:solidFill>
                    <a:schemeClr val="tx1"/>
                  </a:solidFill>
                </a:ln>
                <a:solidFill>
                  <a:srgbClr val="EFEEDE"/>
                </a:solidFill>
                <a:latin typeface="iCiel Cadena" panose="02000503000000020004" pitchFamily="50" charset="0"/>
              </a:rPr>
              <a:t>SVM </a:t>
            </a:r>
            <a:r>
              <a:rPr lang="en-US" sz="4400" b="1" dirty="0" err="1">
                <a:ln w="12700">
                  <a:solidFill>
                    <a:schemeClr val="tx1"/>
                  </a:solidFill>
                </a:ln>
                <a:solidFill>
                  <a:srgbClr val="EFEEDE"/>
                </a:solidFill>
                <a:latin typeface="iCiel Cadena" panose="02000503000000020004" pitchFamily="50" charset="0"/>
              </a:rPr>
              <a:t>trong</a:t>
            </a:r>
            <a:r>
              <a:rPr lang="en-US" sz="4400" b="1" dirty="0">
                <a:ln w="12700">
                  <a:solidFill>
                    <a:schemeClr val="tx1"/>
                  </a:solidFill>
                </a:ln>
                <a:solidFill>
                  <a:srgbClr val="EFEEDE"/>
                </a:solidFill>
                <a:latin typeface="iCiel Cadena" panose="02000503000000020004" pitchFamily="50" charset="0"/>
              </a:rPr>
              <a:t> </a:t>
            </a:r>
            <a:r>
              <a:rPr lang="en-US" sz="4400" b="1" dirty="0" err="1">
                <a:ln w="12700">
                  <a:solidFill>
                    <a:schemeClr val="tx1"/>
                  </a:solidFill>
                </a:ln>
                <a:solidFill>
                  <a:srgbClr val="EFEEDE"/>
                </a:solidFill>
                <a:latin typeface="iCiel Cadena" panose="02000503000000020004" pitchFamily="50" charset="0"/>
              </a:rPr>
              <a:t>phân</a:t>
            </a:r>
            <a:r>
              <a:rPr lang="en-US" sz="4400" b="1" dirty="0">
                <a:ln w="12700">
                  <a:solidFill>
                    <a:schemeClr val="tx1"/>
                  </a:solidFill>
                </a:ln>
                <a:solidFill>
                  <a:srgbClr val="EFEEDE"/>
                </a:solidFill>
                <a:latin typeface="iCiel Cadena" panose="02000503000000020004" pitchFamily="50" charset="0"/>
              </a:rPr>
              <a:t> </a:t>
            </a:r>
            <a:r>
              <a:rPr lang="en-US" sz="4400" b="1" dirty="0" err="1">
                <a:ln w="12700">
                  <a:solidFill>
                    <a:schemeClr val="tx1"/>
                  </a:solidFill>
                </a:ln>
                <a:solidFill>
                  <a:srgbClr val="EFEEDE"/>
                </a:solidFill>
                <a:latin typeface="iCiel Cadena" panose="02000503000000020004" pitchFamily="50" charset="0"/>
              </a:rPr>
              <a:t>loại</a:t>
            </a:r>
            <a:r>
              <a:rPr lang="en-US" sz="4400" b="1" dirty="0">
                <a:ln w="12700">
                  <a:solidFill>
                    <a:schemeClr val="tx1"/>
                  </a:solidFill>
                </a:ln>
                <a:solidFill>
                  <a:srgbClr val="EFEEDE"/>
                </a:solidFill>
                <a:latin typeface="iCiel Cadena" panose="02000503000000020004" pitchFamily="50" charset="0"/>
              </a:rPr>
              <a:t> </a:t>
            </a:r>
            <a:r>
              <a:rPr lang="en-US" sz="4400" b="1" dirty="0" err="1">
                <a:ln w="12700">
                  <a:solidFill>
                    <a:schemeClr val="tx1"/>
                  </a:solidFill>
                </a:ln>
                <a:solidFill>
                  <a:srgbClr val="EFEEDE"/>
                </a:solidFill>
                <a:latin typeface="iCiel Cadena" panose="02000503000000020004" pitchFamily="50" charset="0"/>
              </a:rPr>
              <a:t>hoa</a:t>
            </a:r>
            <a:endParaRPr lang="vi-VN" sz="4400" b="1" dirty="0">
              <a:ln w="12700">
                <a:solidFill>
                  <a:schemeClr val="tx1"/>
                </a:solidFill>
              </a:ln>
              <a:solidFill>
                <a:srgbClr val="EFEEDE"/>
              </a:solidFill>
              <a:latin typeface="iCiel Cadena" panose="02000503000000020004" pitchFamily="50" charset="0"/>
            </a:endParaRPr>
          </a:p>
        </p:txBody>
      </p:sp>
      <p:sp>
        <p:nvSpPr>
          <p:cNvPr id="8" name="Rectangle 7"/>
          <p:cNvSpPr/>
          <p:nvPr/>
        </p:nvSpPr>
        <p:spPr>
          <a:xfrm>
            <a:off x="251012" y="1136745"/>
            <a:ext cx="11707907" cy="5510390"/>
          </a:xfrm>
          <a:prstGeom prst="rect">
            <a:avLst/>
          </a:prstGeom>
          <a:solidFill>
            <a:srgbClr val="FDE398"/>
          </a:solidFill>
          <a:ln w="38100">
            <a:solidFill>
              <a:srgbClr val="DA5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400" u="sng" dirty="0">
                <a:solidFill>
                  <a:schemeClr val="tx1"/>
                </a:solidFill>
              </a:rPr>
              <a:t>Các bước chính của SVM trong phân loại hoa như sau:</a:t>
            </a:r>
          </a:p>
          <a:p>
            <a:endParaRPr lang="vi-VN" sz="2400" u="sng" dirty="0">
              <a:solidFill>
                <a:schemeClr val="tx1"/>
              </a:solidFill>
            </a:endParaRPr>
          </a:p>
          <a:p>
            <a:pPr marL="342900" indent="-342900">
              <a:buFont typeface="Arial" panose="020B0604020202020204" pitchFamily="34" charset="0"/>
              <a:buChar char="•"/>
            </a:pPr>
            <a:r>
              <a:rPr lang="vi-VN" sz="2400" b="1" dirty="0">
                <a:solidFill>
                  <a:schemeClr val="tx1"/>
                </a:solidFill>
              </a:rPr>
              <a:t>Chuẩn bị dữ liệu</a:t>
            </a:r>
            <a:r>
              <a:rPr lang="vi-VN" sz="2400" dirty="0">
                <a:solidFill>
                  <a:schemeClr val="tx1"/>
                </a:solidFill>
              </a:rPr>
              <a:t>: Tiền xử lý dữ liệu bằng cách loại bỏ nhiễu, xử lý giá trị thiếu và chuẩn hóa dữ liệu nếu cần thiết.</a:t>
            </a:r>
          </a:p>
          <a:p>
            <a:pPr marL="342900" indent="-342900">
              <a:buFont typeface="Arial" panose="020B0604020202020204" pitchFamily="34" charset="0"/>
              <a:buChar char="•"/>
            </a:pPr>
            <a:r>
              <a:rPr lang="vi-VN" sz="2400" b="1" dirty="0">
                <a:solidFill>
                  <a:schemeClr val="tx1"/>
                </a:solidFill>
              </a:rPr>
              <a:t>Chọn các thuộc tính quan trọng</a:t>
            </a:r>
            <a:r>
              <a:rPr lang="vi-VN" sz="2400" dirty="0">
                <a:solidFill>
                  <a:schemeClr val="tx1"/>
                </a:solidFill>
              </a:rPr>
              <a:t>: Lựa chọn các thuộc tính quan trọng để sử dụng trong quá trình huấn luyện mô hình SVM.</a:t>
            </a:r>
          </a:p>
          <a:p>
            <a:pPr marL="342900" indent="-342900">
              <a:buFont typeface="Arial" panose="020B0604020202020204" pitchFamily="34" charset="0"/>
              <a:buChar char="•"/>
            </a:pPr>
            <a:r>
              <a:rPr lang="vi-VN" sz="2400" b="1" dirty="0">
                <a:solidFill>
                  <a:schemeClr val="tx1"/>
                </a:solidFill>
              </a:rPr>
              <a:t>Tạo tập huấn luyện</a:t>
            </a:r>
            <a:r>
              <a:rPr lang="vi-VN" sz="2400" dirty="0">
                <a:solidFill>
                  <a:schemeClr val="tx1"/>
                </a:solidFill>
              </a:rPr>
              <a:t>: Chia dữ liệu thành 2 tập huấn luyện và kiểm tra. Dữ liệu huấn luyện sẽ được sử dụng để huấn luyện mô hình SVM.</a:t>
            </a:r>
          </a:p>
          <a:p>
            <a:pPr marL="342900" indent="-342900">
              <a:buFont typeface="Arial" panose="020B0604020202020204" pitchFamily="34" charset="0"/>
              <a:buChar char="•"/>
            </a:pPr>
            <a:r>
              <a:rPr lang="vi-VN" sz="2400" b="1" dirty="0">
                <a:solidFill>
                  <a:schemeClr val="tx1"/>
                </a:solidFill>
              </a:rPr>
              <a:t>Huấn luyện mô hình SVM</a:t>
            </a:r>
            <a:r>
              <a:rPr lang="vi-VN" sz="2400" dirty="0">
                <a:solidFill>
                  <a:schemeClr val="tx1"/>
                </a:solidFill>
              </a:rPr>
              <a:t>: Chọn một mô hình SVM phù hợp và huấn luyện trên tập dữ liệu huấn luyện.</a:t>
            </a:r>
          </a:p>
          <a:p>
            <a:pPr marL="342900" indent="-342900">
              <a:buFont typeface="Arial" panose="020B0604020202020204" pitchFamily="34" charset="0"/>
              <a:buChar char="•"/>
            </a:pPr>
            <a:r>
              <a:rPr lang="vi-VN" sz="2400" b="1" dirty="0">
                <a:solidFill>
                  <a:schemeClr val="tx1"/>
                </a:solidFill>
              </a:rPr>
              <a:t>Đánh giá mô hình</a:t>
            </a:r>
            <a:r>
              <a:rPr lang="vi-VN" sz="2400" dirty="0">
                <a:solidFill>
                  <a:schemeClr val="tx1"/>
                </a:solidFill>
              </a:rPr>
              <a:t>: Sử dụng tập dữ liệu kiểm tra để đánh giá hiệu quả của mô hình SVM.</a:t>
            </a:r>
          </a:p>
          <a:p>
            <a:pPr marL="342900" indent="-342900">
              <a:buFont typeface="Arial" panose="020B0604020202020204" pitchFamily="34" charset="0"/>
              <a:buChar char="•"/>
            </a:pPr>
            <a:r>
              <a:rPr lang="vi-VN" sz="2400" b="1" dirty="0">
                <a:solidFill>
                  <a:schemeClr val="tx1"/>
                </a:solidFill>
              </a:rPr>
              <a:t>Tinh chỉnh tham số</a:t>
            </a:r>
            <a:r>
              <a:rPr lang="vi-VN" sz="2400" dirty="0">
                <a:solidFill>
                  <a:schemeClr val="tx1"/>
                </a:solidFill>
              </a:rPr>
              <a:t>: Nếu mô hình SVM không đạt được kết quả tốt, có thể cần điều chỉnh tham số của mô hình để tăng hiệu quả.</a:t>
            </a:r>
          </a:p>
        </p:txBody>
      </p:sp>
      <p:pic>
        <p:nvPicPr>
          <p:cNvPr id="9" name="Picture 8" descr="A picture containing clipart&#10;&#10;Description automatically generated"/>
          <p:cNvPicPr>
            <a:picLocks noChangeAspect="1"/>
          </p:cNvPicPr>
          <p:nvPr/>
        </p:nvPicPr>
        <p:blipFill>
          <a:blip r:embed="rId3">
            <a:extLst>
              <a:ext uri="{BEBA8EAE-BF5A-486C-A8C5-ECC9F3942E4B}">
                <a14:imgProps xmlns:a14="http://schemas.microsoft.com/office/drawing/2010/main">
                  <a14:imgLayer r:embed="rId4">
                    <a14:imgEffect>
                      <a14:backgroundRemoval t="1579" b="99474" l="9877" r="97394">
                        <a14:foregroundMark x1="46365" y1="6842" x2="53498" y2="11053"/>
                        <a14:foregroundMark x1="43210" y1="3158" x2="43210" y2="3158"/>
                        <a14:foregroundMark x1="24829" y1="27105" x2="30316" y2="34737"/>
                        <a14:foregroundMark x1="52538" y1="1579" x2="52538" y2="1579"/>
                        <a14:foregroundMark x1="68176" y1="23684" x2="68176" y2="23684"/>
                        <a14:foregroundMark x1="66804" y1="23947" x2="71331" y2="68947"/>
                        <a14:foregroundMark x1="72016" y1="39211" x2="74760" y2="72632"/>
                        <a14:foregroundMark x1="65981" y1="46842" x2="69684" y2="61053"/>
                        <a14:foregroundMark x1="66118" y1="40526" x2="69959" y2="53158"/>
                        <a14:foregroundMark x1="69959" y1="53158" x2="70096" y2="53684"/>
                        <a14:foregroundMark x1="64609" y1="44211" x2="66667" y2="52632"/>
                        <a14:foregroundMark x1="72428" y1="35789" x2="77641" y2="47895"/>
                        <a14:foregroundMark x1="91770" y1="57105" x2="91632" y2="67105"/>
                        <a14:foregroundMark x1="91632" y1="67105" x2="91632" y2="67105"/>
                        <a14:foregroundMark x1="93416" y1="44211" x2="94239" y2="55526"/>
                        <a14:foregroundMark x1="87380" y1="22895" x2="91358" y2="36842"/>
                        <a14:foregroundMark x1="86831" y1="21316" x2="88889" y2="27105"/>
                        <a14:foregroundMark x1="87106" y1="19211" x2="89712" y2="26053"/>
                        <a14:foregroundMark x1="87929" y1="16053" x2="88889" y2="22895"/>
                        <a14:foregroundMark x1="83951" y1="21579" x2="85185" y2="28421"/>
                        <a14:foregroundMark x1="83813" y1="21842" x2="84499" y2="27368"/>
                        <a14:foregroundMark x1="82990" y1="19211" x2="84088" y2="22632"/>
                        <a14:foregroundMark x1="21811" y1="91842" x2="25240" y2="97895"/>
                        <a14:foregroundMark x1="67901" y1="76579" x2="72565" y2="89737"/>
                        <a14:foregroundMark x1="71331" y1="50263" x2="76269" y2="82895"/>
                        <a14:foregroundMark x1="59945" y1="55789" x2="63374" y2="85263"/>
                        <a14:foregroundMark x1="63374" y1="85263" x2="63374" y2="85263"/>
                        <a14:foregroundMark x1="55967" y1="68684" x2="57339" y2="81842"/>
                        <a14:foregroundMark x1="47325" y1="63684" x2="60905" y2="82105"/>
                        <a14:foregroundMark x1="46776" y1="67368" x2="56241" y2="87105"/>
                        <a14:foregroundMark x1="54047" y1="73684" x2="61180" y2="92368"/>
                        <a14:foregroundMark x1="53361" y1="56053" x2="62140" y2="85526"/>
                        <a14:foregroundMark x1="56104" y1="40789" x2="56790" y2="49211"/>
                        <a14:foregroundMark x1="55281" y1="37895" x2="57613" y2="50000"/>
                        <a14:foregroundMark x1="52126" y1="13421" x2="55007" y2="27368"/>
                        <a14:foregroundMark x1="92867" y1="53421" x2="90809" y2="66579"/>
                        <a14:foregroundMark x1="90809" y1="66579" x2="86283" y2="77632"/>
                        <a14:foregroundMark x1="79698" y1="82895" x2="79973" y2="98684"/>
                        <a14:foregroundMark x1="69684" y1="78158" x2="76680" y2="99211"/>
                        <a14:foregroundMark x1="60082" y1="80526" x2="67078" y2="93947"/>
                        <a14:foregroundMark x1="57202" y1="87632" x2="59671" y2="97895"/>
                        <a14:foregroundMark x1="77778" y1="66316" x2="86831" y2="99474"/>
                        <a14:foregroundMark x1="82853" y1="64737" x2="87243" y2="95526"/>
                        <a14:foregroundMark x1="91770" y1="47368" x2="86145" y2="66579"/>
                        <a14:foregroundMark x1="93004" y1="31316" x2="96296" y2="54474"/>
                        <a14:foregroundMark x1="95748" y1="40263" x2="97119" y2="48947"/>
                        <a14:foregroundMark x1="95748" y1="36842" x2="97394" y2="51842"/>
                        <a14:foregroundMark x1="96845" y1="59474" x2="95885" y2="62105"/>
                        <a14:foregroundMark x1="85322" y1="30526" x2="85734" y2="33947"/>
                        <a14:foregroundMark x1="87929" y1="13947" x2="87929" y2="13947"/>
                        <a14:foregroundMark x1="22359" y1="14737" x2="22359" y2="14737"/>
                        <a14:foregroundMark x1="42936" y1="4211" x2="43759" y2="7632"/>
                        <a14:foregroundMark x1="42661" y1="6316" x2="43484" y2="8947"/>
                      </a14:backgroundRemoval>
                    </a14:imgEffect>
                  </a14:imgLayer>
                </a14:imgProps>
              </a:ext>
              <a:ext uri="{28A0092B-C50C-407E-A947-70E740481C1C}">
                <a14:useLocalDpi xmlns:a14="http://schemas.microsoft.com/office/drawing/2010/main" val="0"/>
              </a:ext>
            </a:extLst>
          </a:blip>
          <a:stretch>
            <a:fillRect/>
          </a:stretch>
        </p:blipFill>
        <p:spPr>
          <a:xfrm>
            <a:off x="9003408" y="0"/>
            <a:ext cx="3072052" cy="1601344"/>
          </a:xfrm>
          <a:prstGeom prst="rect">
            <a:avLst/>
          </a:prstGeom>
        </p:spPr>
      </p:pic>
      <p:sp>
        <p:nvSpPr>
          <p:cNvPr id="2" name="Slide Number Placeholder 1"/>
          <p:cNvSpPr>
            <a:spLocks noGrp="1"/>
          </p:cNvSpPr>
          <p:nvPr>
            <p:ph type="sldNum" sz="quarter" idx="12"/>
          </p:nvPr>
        </p:nvSpPr>
        <p:spPr/>
        <p:txBody>
          <a:bodyPr/>
          <a:lstStyle/>
          <a:p>
            <a:fld id="{149A78A4-89FC-44D0-BC56-BE4D261A002F}" type="slidenum">
              <a:rPr lang="vi-VN" smtClean="0"/>
              <a:t>15</a:t>
            </a:fld>
            <a:endParaRPr lang="vi-VN"/>
          </a:p>
        </p:txBody>
      </p:sp>
    </p:spTree>
    <p:extLst>
      <p:ext uri="{BB962C8B-B14F-4D97-AF65-F5344CB8AC3E}">
        <p14:creationId xmlns:p14="http://schemas.microsoft.com/office/powerpoint/2010/main" val="2290024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barn(inVertical)">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barn(inVertical)">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barn(inVertical)">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barn(inVertical)">
                                      <p:cBhvr>
                                        <p:cTn id="27" dur="500"/>
                                        <p:tgtEl>
                                          <p:spTgt spid="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barn(inVertical)">
                                      <p:cBhvr>
                                        <p:cTn id="32" dur="500"/>
                                        <p:tgtEl>
                                          <p:spTgt spid="8">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Effect transition="in" filter="barn(inVertical)">
                                      <p:cBhvr>
                                        <p:cTn id="37"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FE5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p:cNvSpPr txBox="1"/>
          <p:nvPr/>
        </p:nvSpPr>
        <p:spPr>
          <a:xfrm>
            <a:off x="2277979" y="224118"/>
            <a:ext cx="6946232" cy="769441"/>
          </a:xfrm>
          <a:prstGeom prst="rect">
            <a:avLst/>
          </a:prstGeom>
          <a:noFill/>
        </p:spPr>
        <p:txBody>
          <a:bodyPr wrap="square" rtlCol="0">
            <a:spAutoFit/>
          </a:bodyPr>
          <a:lstStyle/>
          <a:p>
            <a:pPr algn="ctr"/>
            <a:r>
              <a:rPr lang="en-US" sz="4400" b="1" dirty="0">
                <a:ln w="12700">
                  <a:solidFill>
                    <a:schemeClr val="tx1"/>
                  </a:solidFill>
                </a:ln>
                <a:solidFill>
                  <a:srgbClr val="EFEEDE"/>
                </a:solidFill>
                <a:latin typeface="iCiel Cadena" panose="02000503000000020004" pitchFamily="50" charset="0"/>
              </a:rPr>
              <a:t>SVM </a:t>
            </a:r>
            <a:r>
              <a:rPr lang="en-US" sz="4400" b="1" dirty="0" err="1">
                <a:ln w="12700">
                  <a:solidFill>
                    <a:schemeClr val="tx1"/>
                  </a:solidFill>
                </a:ln>
                <a:solidFill>
                  <a:srgbClr val="EFEEDE"/>
                </a:solidFill>
                <a:latin typeface="iCiel Cadena" panose="02000503000000020004" pitchFamily="50" charset="0"/>
              </a:rPr>
              <a:t>trong</a:t>
            </a:r>
            <a:r>
              <a:rPr lang="en-US" sz="4400" b="1" dirty="0">
                <a:ln w="12700">
                  <a:solidFill>
                    <a:schemeClr val="tx1"/>
                  </a:solidFill>
                </a:ln>
                <a:solidFill>
                  <a:srgbClr val="EFEEDE"/>
                </a:solidFill>
                <a:latin typeface="iCiel Cadena" panose="02000503000000020004" pitchFamily="50" charset="0"/>
              </a:rPr>
              <a:t> </a:t>
            </a:r>
            <a:r>
              <a:rPr lang="en-US" sz="4400" b="1" dirty="0" err="1">
                <a:ln w="12700">
                  <a:solidFill>
                    <a:schemeClr val="tx1"/>
                  </a:solidFill>
                </a:ln>
                <a:solidFill>
                  <a:srgbClr val="EFEEDE"/>
                </a:solidFill>
                <a:latin typeface="iCiel Cadena" panose="02000503000000020004" pitchFamily="50" charset="0"/>
              </a:rPr>
              <a:t>phân</a:t>
            </a:r>
            <a:r>
              <a:rPr lang="en-US" sz="4400" b="1" dirty="0">
                <a:ln w="12700">
                  <a:solidFill>
                    <a:schemeClr val="tx1"/>
                  </a:solidFill>
                </a:ln>
                <a:solidFill>
                  <a:srgbClr val="EFEEDE"/>
                </a:solidFill>
                <a:latin typeface="iCiel Cadena" panose="02000503000000020004" pitchFamily="50" charset="0"/>
              </a:rPr>
              <a:t> </a:t>
            </a:r>
            <a:r>
              <a:rPr lang="en-US" sz="4400" b="1" dirty="0" err="1">
                <a:ln w="12700">
                  <a:solidFill>
                    <a:schemeClr val="tx1"/>
                  </a:solidFill>
                </a:ln>
                <a:solidFill>
                  <a:srgbClr val="EFEEDE"/>
                </a:solidFill>
                <a:latin typeface="iCiel Cadena" panose="02000503000000020004" pitchFamily="50" charset="0"/>
              </a:rPr>
              <a:t>loại</a:t>
            </a:r>
            <a:r>
              <a:rPr lang="en-US" sz="4400" b="1" dirty="0">
                <a:ln w="12700">
                  <a:solidFill>
                    <a:schemeClr val="tx1"/>
                  </a:solidFill>
                </a:ln>
                <a:solidFill>
                  <a:srgbClr val="EFEEDE"/>
                </a:solidFill>
                <a:latin typeface="iCiel Cadena" panose="02000503000000020004" pitchFamily="50" charset="0"/>
              </a:rPr>
              <a:t> </a:t>
            </a:r>
            <a:r>
              <a:rPr lang="en-US" sz="4400" b="1" dirty="0" err="1">
                <a:ln w="12700">
                  <a:solidFill>
                    <a:schemeClr val="tx1"/>
                  </a:solidFill>
                </a:ln>
                <a:solidFill>
                  <a:srgbClr val="EFEEDE"/>
                </a:solidFill>
                <a:latin typeface="iCiel Cadena" panose="02000503000000020004" pitchFamily="50" charset="0"/>
              </a:rPr>
              <a:t>hoa</a:t>
            </a:r>
            <a:endParaRPr lang="vi-VN" sz="4400" b="1" dirty="0">
              <a:ln w="12700">
                <a:solidFill>
                  <a:schemeClr val="tx1"/>
                </a:solidFill>
              </a:ln>
              <a:solidFill>
                <a:srgbClr val="EFEEDE"/>
              </a:solidFill>
              <a:latin typeface="iCiel Cadena" panose="02000503000000020004" pitchFamily="50" charset="0"/>
            </a:endParaRPr>
          </a:p>
        </p:txBody>
      </p:sp>
      <p:sp>
        <p:nvSpPr>
          <p:cNvPr id="8" name="Rectangle 7"/>
          <p:cNvSpPr/>
          <p:nvPr/>
        </p:nvSpPr>
        <p:spPr>
          <a:xfrm>
            <a:off x="251012" y="1136745"/>
            <a:ext cx="11707907" cy="5510390"/>
          </a:xfrm>
          <a:prstGeom prst="rect">
            <a:avLst/>
          </a:prstGeom>
          <a:solidFill>
            <a:srgbClr val="FDE398"/>
          </a:solidFill>
          <a:ln w="38100">
            <a:solidFill>
              <a:srgbClr val="DA5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800" dirty="0">
                <a:solidFill>
                  <a:schemeClr val="tx1"/>
                </a:solidFill>
              </a:rPr>
              <a:t>	</a:t>
            </a:r>
          </a:p>
          <a:p>
            <a:pPr algn="just"/>
            <a:endParaRPr lang="vi-VN" sz="2800" dirty="0">
              <a:solidFill>
                <a:schemeClr val="tx1"/>
              </a:solidFill>
            </a:endParaRPr>
          </a:p>
          <a:p>
            <a:pPr algn="just"/>
            <a:endParaRPr lang="vi-VN" sz="2800" dirty="0">
              <a:solidFill>
                <a:schemeClr val="tx1"/>
              </a:solidFill>
            </a:endParaRPr>
          </a:p>
          <a:p>
            <a:pPr algn="just"/>
            <a:endParaRPr lang="vi-VN" sz="2800" dirty="0">
              <a:solidFill>
                <a:schemeClr val="tx1"/>
              </a:solidFill>
            </a:endParaRPr>
          </a:p>
          <a:p>
            <a:pPr algn="just"/>
            <a:endParaRPr lang="vi-VN" sz="2800" dirty="0">
              <a:solidFill>
                <a:schemeClr val="tx1"/>
              </a:solidFill>
            </a:endParaRPr>
          </a:p>
        </p:txBody>
      </p:sp>
      <p:pic>
        <p:nvPicPr>
          <p:cNvPr id="9" name="Picture 8" descr="A picture containing clipart&#10;&#10;Description automatically generated"/>
          <p:cNvPicPr>
            <a:picLocks noChangeAspect="1"/>
          </p:cNvPicPr>
          <p:nvPr/>
        </p:nvPicPr>
        <p:blipFill>
          <a:blip r:embed="rId3">
            <a:extLst>
              <a:ext uri="{BEBA8EAE-BF5A-486C-A8C5-ECC9F3942E4B}">
                <a14:imgProps xmlns:a14="http://schemas.microsoft.com/office/drawing/2010/main">
                  <a14:imgLayer r:embed="rId4">
                    <a14:imgEffect>
                      <a14:backgroundRemoval t="1579" b="99474" l="9877" r="97394">
                        <a14:foregroundMark x1="46365" y1="6842" x2="53498" y2="11053"/>
                        <a14:foregroundMark x1="43210" y1="3158" x2="43210" y2="3158"/>
                        <a14:foregroundMark x1="24829" y1="27105" x2="30316" y2="34737"/>
                        <a14:foregroundMark x1="52538" y1="1579" x2="52538" y2="1579"/>
                        <a14:foregroundMark x1="68176" y1="23684" x2="68176" y2="23684"/>
                        <a14:foregroundMark x1="66804" y1="23947" x2="71331" y2="68947"/>
                        <a14:foregroundMark x1="72016" y1="39211" x2="74760" y2="72632"/>
                        <a14:foregroundMark x1="65981" y1="46842" x2="69684" y2="61053"/>
                        <a14:foregroundMark x1="66118" y1="40526" x2="69959" y2="53158"/>
                        <a14:foregroundMark x1="69959" y1="53158" x2="70096" y2="53684"/>
                        <a14:foregroundMark x1="64609" y1="44211" x2="66667" y2="52632"/>
                        <a14:foregroundMark x1="72428" y1="35789" x2="77641" y2="47895"/>
                        <a14:foregroundMark x1="91770" y1="57105" x2="91632" y2="67105"/>
                        <a14:foregroundMark x1="91632" y1="67105" x2="91632" y2="67105"/>
                        <a14:foregroundMark x1="93416" y1="44211" x2="94239" y2="55526"/>
                        <a14:foregroundMark x1="87380" y1="22895" x2="91358" y2="36842"/>
                        <a14:foregroundMark x1="86831" y1="21316" x2="88889" y2="27105"/>
                        <a14:foregroundMark x1="87106" y1="19211" x2="89712" y2="26053"/>
                        <a14:foregroundMark x1="87929" y1="16053" x2="88889" y2="22895"/>
                        <a14:foregroundMark x1="83951" y1="21579" x2="85185" y2="28421"/>
                        <a14:foregroundMark x1="83813" y1="21842" x2="84499" y2="27368"/>
                        <a14:foregroundMark x1="82990" y1="19211" x2="84088" y2="22632"/>
                        <a14:foregroundMark x1="21811" y1="91842" x2="25240" y2="97895"/>
                        <a14:foregroundMark x1="67901" y1="76579" x2="72565" y2="89737"/>
                        <a14:foregroundMark x1="71331" y1="50263" x2="76269" y2="82895"/>
                        <a14:foregroundMark x1="59945" y1="55789" x2="63374" y2="85263"/>
                        <a14:foregroundMark x1="63374" y1="85263" x2="63374" y2="85263"/>
                        <a14:foregroundMark x1="55967" y1="68684" x2="57339" y2="81842"/>
                        <a14:foregroundMark x1="47325" y1="63684" x2="60905" y2="82105"/>
                        <a14:foregroundMark x1="46776" y1="67368" x2="56241" y2="87105"/>
                        <a14:foregroundMark x1="54047" y1="73684" x2="61180" y2="92368"/>
                        <a14:foregroundMark x1="53361" y1="56053" x2="62140" y2="85526"/>
                        <a14:foregroundMark x1="56104" y1="40789" x2="56790" y2="49211"/>
                        <a14:foregroundMark x1="55281" y1="37895" x2="57613" y2="50000"/>
                        <a14:foregroundMark x1="52126" y1="13421" x2="55007" y2="27368"/>
                        <a14:foregroundMark x1="92867" y1="53421" x2="90809" y2="66579"/>
                        <a14:foregroundMark x1="90809" y1="66579" x2="86283" y2="77632"/>
                        <a14:foregroundMark x1="79698" y1="82895" x2="79973" y2="98684"/>
                        <a14:foregroundMark x1="69684" y1="78158" x2="76680" y2="99211"/>
                        <a14:foregroundMark x1="60082" y1="80526" x2="67078" y2="93947"/>
                        <a14:foregroundMark x1="57202" y1="87632" x2="59671" y2="97895"/>
                        <a14:foregroundMark x1="77778" y1="66316" x2="86831" y2="99474"/>
                        <a14:foregroundMark x1="82853" y1="64737" x2="87243" y2="95526"/>
                        <a14:foregroundMark x1="91770" y1="47368" x2="86145" y2="66579"/>
                        <a14:foregroundMark x1="93004" y1="31316" x2="96296" y2="54474"/>
                        <a14:foregroundMark x1="95748" y1="40263" x2="97119" y2="48947"/>
                        <a14:foregroundMark x1="95748" y1="36842" x2="97394" y2="51842"/>
                        <a14:foregroundMark x1="96845" y1="59474" x2="95885" y2="62105"/>
                        <a14:foregroundMark x1="85322" y1="30526" x2="85734" y2="33947"/>
                        <a14:foregroundMark x1="87929" y1="13947" x2="87929" y2="13947"/>
                        <a14:foregroundMark x1="22359" y1="14737" x2="22359" y2="14737"/>
                        <a14:foregroundMark x1="42936" y1="4211" x2="43759" y2="7632"/>
                        <a14:foregroundMark x1="42661" y1="6316" x2="43484" y2="8947"/>
                      </a14:backgroundRemoval>
                    </a14:imgEffect>
                  </a14:imgLayer>
                </a14:imgProps>
              </a:ext>
              <a:ext uri="{28A0092B-C50C-407E-A947-70E740481C1C}">
                <a14:useLocalDpi xmlns:a14="http://schemas.microsoft.com/office/drawing/2010/main" val="0"/>
              </a:ext>
            </a:extLst>
          </a:blip>
          <a:stretch>
            <a:fillRect/>
          </a:stretch>
        </p:blipFill>
        <p:spPr>
          <a:xfrm>
            <a:off x="-338279" y="5256656"/>
            <a:ext cx="3072052" cy="1601344"/>
          </a:xfrm>
          <a:prstGeom prst="rect">
            <a:avLst/>
          </a:prstGeom>
        </p:spPr>
      </p:pic>
      <p:sp>
        <p:nvSpPr>
          <p:cNvPr id="17" name="Content Placeholder 16">
            <a:extLst>
              <a:ext uri="{FF2B5EF4-FFF2-40B4-BE49-F238E27FC236}">
                <a16:creationId xmlns:a16="http://schemas.microsoft.com/office/drawing/2014/main" id="{88164D84-E0F7-66A7-83DC-F50071C3C3F3}"/>
              </a:ext>
            </a:extLst>
          </p:cNvPr>
          <p:cNvSpPr>
            <a:spLocks noGrp="1"/>
          </p:cNvSpPr>
          <p:nvPr>
            <p:ph sz="half" idx="2"/>
          </p:nvPr>
        </p:nvSpPr>
        <p:spPr>
          <a:xfrm>
            <a:off x="6172200" y="1356360"/>
            <a:ext cx="5181600" cy="4820603"/>
          </a:xfrm>
        </p:spPr>
        <p:txBody>
          <a:bodyPr>
            <a:noAutofit/>
          </a:bodyPr>
          <a:lstStyle/>
          <a:p>
            <a:pPr marL="0" indent="0" algn="just">
              <a:lnSpc>
                <a:spcPct val="120000"/>
              </a:lnSpc>
              <a:buFont typeface="Arial" panose="020B0604020202020204" pitchFamily="34" charset="0"/>
              <a:buNone/>
            </a:pPr>
            <a:r>
              <a:rPr lang="vi-VN" sz="2400" dirty="0"/>
              <a:t>Nhược điểm:</a:t>
            </a:r>
          </a:p>
          <a:p>
            <a:r>
              <a:rPr lang="vi-VN" sz="2400" b="0" i="0" dirty="0">
                <a:effectLst/>
              </a:rPr>
              <a:t>Khó hiểu và khó diễn giải.</a:t>
            </a:r>
          </a:p>
          <a:p>
            <a:r>
              <a:rPr lang="vi-VN" sz="2400" b="0" i="0" dirty="0">
                <a:effectLst/>
              </a:rPr>
              <a:t>Đòi hỏi dữ liệu phải được phân loại hoàn hảo.</a:t>
            </a:r>
          </a:p>
          <a:p>
            <a:r>
              <a:rPr lang="vi-VN" sz="2400" b="0" i="0" dirty="0">
                <a:effectLst/>
              </a:rPr>
              <a:t>Khó khăn trong việc lựa chọn thông số</a:t>
            </a:r>
            <a:endParaRPr lang="vi-VN" sz="2400" dirty="0"/>
          </a:p>
          <a:p>
            <a:r>
              <a:rPr lang="vi-VN" sz="2400" dirty="0"/>
              <a:t>Chưa thể hiện rõ tính xác suất.</a:t>
            </a:r>
          </a:p>
          <a:p>
            <a:pPr marL="0" indent="0" algn="just">
              <a:lnSpc>
                <a:spcPct val="120000"/>
              </a:lnSpc>
              <a:buNone/>
            </a:pPr>
            <a:endParaRPr lang="vi-VN" sz="2000" b="0" i="0" dirty="0">
              <a:effectLst/>
            </a:endParaRPr>
          </a:p>
        </p:txBody>
      </p:sp>
      <p:sp>
        <p:nvSpPr>
          <p:cNvPr id="3" name="Slide Number Placeholder 2"/>
          <p:cNvSpPr>
            <a:spLocks noGrp="1"/>
          </p:cNvSpPr>
          <p:nvPr>
            <p:ph type="sldNum" sz="quarter" idx="12"/>
          </p:nvPr>
        </p:nvSpPr>
        <p:spPr/>
        <p:txBody>
          <a:bodyPr/>
          <a:lstStyle/>
          <a:p>
            <a:fld id="{149A78A4-89FC-44D0-BC56-BE4D261A002F}" type="slidenum">
              <a:rPr lang="vi-VN" smtClean="0"/>
              <a:t>16</a:t>
            </a:fld>
            <a:endParaRPr lang="vi-VN"/>
          </a:p>
        </p:txBody>
      </p:sp>
      <p:sp>
        <p:nvSpPr>
          <p:cNvPr id="5" name="Content Placeholder 4">
            <a:extLst>
              <a:ext uri="{FF2B5EF4-FFF2-40B4-BE49-F238E27FC236}">
                <a16:creationId xmlns:a16="http://schemas.microsoft.com/office/drawing/2014/main" id="{B4BDF1B9-2859-BABE-F465-6B7EA38FF2ED}"/>
              </a:ext>
            </a:extLst>
          </p:cNvPr>
          <p:cNvSpPr>
            <a:spLocks noGrp="1"/>
          </p:cNvSpPr>
          <p:nvPr>
            <p:ph sz="half" idx="1"/>
          </p:nvPr>
        </p:nvSpPr>
        <p:spPr>
          <a:xfrm>
            <a:off x="821461" y="1356360"/>
            <a:ext cx="5181600" cy="4351338"/>
          </a:xfrm>
        </p:spPr>
        <p:txBody>
          <a:bodyPr>
            <a:normAutofit/>
          </a:bodyPr>
          <a:lstStyle/>
          <a:p>
            <a:pPr marL="0" indent="0" algn="l">
              <a:lnSpc>
                <a:spcPct val="120000"/>
              </a:lnSpc>
              <a:buNone/>
            </a:pPr>
            <a:r>
              <a:rPr lang="vi-VN" sz="2400" b="0" i="0" dirty="0">
                <a:effectLst/>
              </a:rPr>
              <a:t>Ưu điểm:</a:t>
            </a:r>
          </a:p>
          <a:p>
            <a:r>
              <a:rPr lang="vi-VN" sz="2400" dirty="0"/>
              <a:t>Hiệu quả và hiệu xuất cao</a:t>
            </a:r>
            <a:endParaRPr lang="en-US" sz="2400" dirty="0"/>
          </a:p>
          <a:p>
            <a:r>
              <a:rPr lang="vi-VN" sz="2400" dirty="0"/>
              <a:t>Tiết kiệm bộ nhớ</a:t>
            </a:r>
            <a:r>
              <a:rPr lang="en-US" sz="2400" dirty="0"/>
              <a:t>.</a:t>
            </a:r>
          </a:p>
          <a:p>
            <a:r>
              <a:rPr lang="vi-VN" sz="2400" dirty="0"/>
              <a:t>Tính linh hoạt - phân lớp thường là phi tuyến tính. </a:t>
            </a:r>
          </a:p>
          <a:p>
            <a:r>
              <a:rPr lang="vi-VN" sz="2400" dirty="0"/>
              <a:t>Khả năng xữ lí dữ liệu nhiễu.</a:t>
            </a:r>
          </a:p>
          <a:p>
            <a:endParaRPr lang="vi-VN" dirty="0"/>
          </a:p>
        </p:txBody>
      </p:sp>
    </p:spTree>
    <p:extLst>
      <p:ext uri="{BB962C8B-B14F-4D97-AF65-F5344CB8AC3E}">
        <p14:creationId xmlns:p14="http://schemas.microsoft.com/office/powerpoint/2010/main" val="354665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D2C8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63042"/>
            <a:ext cx="1919111" cy="2398889"/>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6089" y="168489"/>
            <a:ext cx="1603757" cy="854000"/>
          </a:xfrm>
          <a:prstGeom prst="rect">
            <a:avLst/>
          </a:prstGeom>
        </p:spPr>
      </p:pic>
      <p:sp>
        <p:nvSpPr>
          <p:cNvPr id="9" name="TextBox 8"/>
          <p:cNvSpPr txBox="1"/>
          <p:nvPr/>
        </p:nvSpPr>
        <p:spPr>
          <a:xfrm>
            <a:off x="1815548" y="2875002"/>
            <a:ext cx="8375373" cy="1323439"/>
          </a:xfrm>
          <a:prstGeom prst="rect">
            <a:avLst/>
          </a:prstGeom>
          <a:noFill/>
        </p:spPr>
        <p:txBody>
          <a:bodyPr wrap="square" rtlCol="0">
            <a:spAutoFit/>
          </a:bodyPr>
          <a:lstStyle/>
          <a:p>
            <a:pPr algn="ctr"/>
            <a:r>
              <a:rPr lang="en-US" sz="8000" b="1" dirty="0">
                <a:ln w="12700">
                  <a:solidFill>
                    <a:schemeClr val="tx1"/>
                  </a:solidFill>
                </a:ln>
                <a:solidFill>
                  <a:srgbClr val="DA5C45"/>
                </a:solidFill>
                <a:latin typeface="iCiel Cadena" panose="02000503000000020004" pitchFamily="50" charset="0"/>
              </a:rPr>
              <a:t>So </a:t>
            </a:r>
            <a:r>
              <a:rPr lang="en-US" sz="8000" b="1" dirty="0" err="1">
                <a:ln w="12700">
                  <a:solidFill>
                    <a:schemeClr val="tx1"/>
                  </a:solidFill>
                </a:ln>
                <a:solidFill>
                  <a:srgbClr val="DA5C45"/>
                </a:solidFill>
                <a:latin typeface="iCiel Cadena" panose="02000503000000020004" pitchFamily="50" charset="0"/>
              </a:rPr>
              <a:t>sánh</a:t>
            </a:r>
            <a:endParaRPr lang="vi-VN" sz="8000" b="1" dirty="0">
              <a:ln w="12700">
                <a:solidFill>
                  <a:schemeClr val="tx1"/>
                </a:solidFill>
              </a:ln>
              <a:solidFill>
                <a:srgbClr val="DA5C45"/>
              </a:solidFill>
              <a:latin typeface="iCiel Cadena" panose="02000503000000020004" pitchFamily="50" charset="0"/>
            </a:endParaRPr>
          </a:p>
        </p:txBody>
      </p:sp>
      <p:grpSp>
        <p:nvGrpSpPr>
          <p:cNvPr id="12" name="Group 11"/>
          <p:cNvGrpSpPr/>
          <p:nvPr/>
        </p:nvGrpSpPr>
        <p:grpSpPr>
          <a:xfrm>
            <a:off x="1145577" y="7251977"/>
            <a:ext cx="9426222" cy="5703434"/>
            <a:chOff x="643467" y="559077"/>
            <a:chExt cx="9426222" cy="5703434"/>
          </a:xfrm>
        </p:grpSpPr>
        <p:sp>
          <p:nvSpPr>
            <p:cNvPr id="13" name="Rectangle 12"/>
            <p:cNvSpPr/>
            <p:nvPr/>
          </p:nvSpPr>
          <p:spPr>
            <a:xfrm>
              <a:off x="643467" y="559077"/>
              <a:ext cx="9426222" cy="5667022"/>
            </a:xfrm>
            <a:prstGeom prst="rect">
              <a:avLst/>
            </a:prstGeom>
            <a:solidFill>
              <a:srgbClr val="FEA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4" name="Picture 13" descr="A picture containing shape&#10;&#10;Description automatically generated"/>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00" b="99740" l="9865" r="99552">
                          <a14:foregroundMark x1="89148" y1="42969" x2="99641" y2="58906"/>
                          <a14:foregroundMark x1="71839" y1="39323" x2="71839" y2="39323"/>
                          <a14:foregroundMark x1="67265" y1="35573" x2="87444" y2="55000"/>
                          <a14:foregroundMark x1="87444" y1="55000" x2="87444" y2="55000"/>
                          <a14:foregroundMark x1="78027" y1="41458" x2="98655" y2="59948"/>
                          <a14:foregroundMark x1="98655" y1="59948" x2="99013" y2="60573"/>
                          <a14:foregroundMark x1="82332" y1="41667" x2="86547" y2="51198"/>
                          <a14:foregroundMark x1="50852" y1="42813" x2="48879" y2="53698"/>
                          <a14:foregroundMark x1="48879" y1="53698" x2="52287" y2="60885"/>
                          <a14:foregroundMark x1="52287" y1="60885" x2="52556" y2="61094"/>
                          <a14:foregroundMark x1="43767" y1="38854" x2="49417" y2="55313"/>
                          <a14:foregroundMark x1="45471" y1="40833" x2="55964" y2="61875"/>
                          <a14:foregroundMark x1="55964" y1="61875" x2="55964" y2="61875"/>
                          <a14:foregroundMark x1="44305" y1="60260" x2="45740" y2="68333"/>
                          <a14:foregroundMark x1="25594" y1="50387" x2="40897" y2="79531"/>
                          <a14:foregroundMark x1="25381" y1="66354" x2="51390" y2="82969"/>
                          <a14:foregroundMark x1="24215" y1="60417" x2="61525" y2="99271"/>
                          <a14:foregroundMark x1="61525" y1="99271" x2="62152" y2="99740"/>
                          <a14:foregroundMark x1="66457" y1="68646" x2="76682" y2="88906"/>
                          <a14:foregroundMark x1="76682" y1="88906" x2="76682" y2="88906"/>
                          <a14:foregroundMark x1="74350" y1="64844" x2="85112" y2="87917"/>
                          <a14:foregroundMark x1="85112" y1="87917" x2="85112" y2="87917"/>
                          <a14:foregroundMark x1="74350" y1="66354" x2="84305" y2="93229"/>
                          <a14:foregroundMark x1="84305" y1="93229" x2="84305" y2="93021"/>
                          <a14:foregroundMark x1="82870" y1="72448" x2="89955" y2="85781"/>
                          <a14:foregroundMark x1="89955" y1="85781" x2="89955" y2="85781"/>
                          <a14:foregroundMark x1="85740" y1="68490" x2="93901" y2="82969"/>
                          <a14:foregroundMark x1="93901" y1="82969" x2="93901" y2="82969"/>
                          <a14:foregroundMark x1="93094" y1="63385" x2="96233" y2="87760"/>
                          <a14:foregroundMark x1="96233" y1="87760" x2="96233" y2="87760"/>
                          <a14:foregroundMark x1="82332" y1="62708" x2="83767" y2="79844"/>
                          <a14:foregroundMark x1="63318" y1="68125" x2="67892" y2="92656"/>
                          <a14:foregroundMark x1="58475" y1="70781" x2="61883" y2="97917"/>
                          <a14:foregroundMark x1="42601" y1="70313" x2="43498" y2="89375"/>
                          <a14:foregroundMark x1="32108" y1="69792" x2="40717" y2="90521"/>
                          <a14:foregroundMark x1="40717" y1="90521" x2="43767" y2="93490"/>
                          <a14:foregroundMark x1="21614" y1="66667" x2="30135" y2="76979"/>
                          <a14:foregroundMark x1="30135" y1="76979" x2="31300" y2="77552"/>
                          <a14:foregroundMark x1="14888" y1="60260" x2="29058" y2="76719"/>
                          <a14:foregroundMark x1="18296" y1="56458" x2="26188" y2="65833"/>
                          <a14:foregroundMark x1="30404" y1="95469" x2="30404" y2="95469"/>
                          <a14:foregroundMark x1="30762" y1="95156" x2="30762" y2="95156"/>
                          <a14:foregroundMark x1="32735" y1="32240" x2="32735" y2="32240"/>
                          <a14:foregroundMark x1="32735" y1="31094" x2="36143" y2="31927"/>
                          <a14:foregroundMark x1="31031" y1="33073" x2="31570" y2="37031"/>
                          <a14:foregroundMark x1="78386" y1="24375" x2="87444" y2="33229"/>
                          <a14:foregroundMark x1="85112" y1="27135" x2="85112" y2="27135"/>
                          <a14:foregroundMark x1="42960" y1="29688" x2="42960" y2="29688"/>
                          <a14:foregroundMark x1="45561" y1="29167" x2="71390" y2="25938"/>
                          <a14:foregroundMark x1="71390" y1="25938" x2="81883" y2="28802"/>
                          <a14:foregroundMark x1="85291" y1="27344" x2="85471" y2="28906"/>
                          <a14:foregroundMark x1="53722" y1="27031" x2="58027" y2="27135"/>
                          <a14:foregroundMark x1="61076" y1="26458" x2="55874" y2="27187"/>
                          <a14:foregroundMark x1="64126" y1="25781" x2="44484" y2="29271"/>
                          <a14:foregroundMark x1="48072" y1="27604" x2="48072" y2="27604"/>
                          <a14:foregroundMark x1="49238" y1="27552" x2="50493" y2="27604"/>
                          <a14:foregroundMark x1="50762" y1="27396" x2="53274" y2="27708"/>
                          <a14:foregroundMark x1="88610" y1="31563" x2="99283" y2="44115"/>
                          <a14:foregroundMark x1="99283" y1="44115" x2="99462" y2="44948"/>
                          <a14:foregroundMark x1="89327" y1="31563" x2="91300" y2="33854"/>
                          <a14:foregroundMark x1="31928" y1="37604" x2="31928" y2="37604"/>
                          <a14:foregroundMark x1="31749" y1="37240" x2="29417" y2="44688"/>
                          <a14:foregroundMark x1="29417" y1="44688" x2="31031" y2="51563"/>
                          <a14:foregroundMark x1="24484" y1="54948" x2="27892" y2="63802"/>
                          <a14:foregroundMark x1="27892" y1="63802" x2="28072" y2="63802"/>
                          <a14:backgroundMark x1="24395" y1="47344" x2="26547" y2="50156"/>
                        </a14:backgroundRemoval>
                      </a14:imgEffect>
                    </a14:imgLayer>
                  </a14:imgProps>
                </a:ext>
                <a:ext uri="{28A0092B-C50C-407E-A947-70E740481C1C}">
                  <a14:useLocalDpi xmlns:a14="http://schemas.microsoft.com/office/drawing/2010/main" val="0"/>
                </a:ext>
              </a:extLst>
            </a:blip>
            <a:srcRect t="20519" b="15741"/>
            <a:stretch>
              <a:fillRect/>
            </a:stretch>
          </p:blipFill>
          <p:spPr>
            <a:xfrm>
              <a:off x="8528755" y="4571203"/>
              <a:ext cx="1540934" cy="1691308"/>
            </a:xfrm>
            <a:prstGeom prst="rect">
              <a:avLst/>
            </a:prstGeom>
          </p:spPr>
        </p:pic>
      </p:grpSp>
      <p:pic>
        <p:nvPicPr>
          <p:cNvPr id="15" name="Picture 14" descr="A picture containing text&#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5422" y="3623733"/>
            <a:ext cx="3234267" cy="3234267"/>
          </a:xfrm>
          <a:prstGeom prst="rect">
            <a:avLst/>
          </a:prstGeom>
        </p:spPr>
      </p:pic>
      <p:sp>
        <p:nvSpPr>
          <p:cNvPr id="2" name="Slide Number Placeholder 1"/>
          <p:cNvSpPr>
            <a:spLocks noGrp="1"/>
          </p:cNvSpPr>
          <p:nvPr>
            <p:ph type="sldNum" sz="quarter" idx="12"/>
          </p:nvPr>
        </p:nvSpPr>
        <p:spPr/>
        <p:txBody>
          <a:bodyPr/>
          <a:lstStyle/>
          <a:p>
            <a:fld id="{149A78A4-89FC-44D0-BC56-BE4D261A002F}" type="slidenum">
              <a:rPr lang="vi-VN" smtClean="0"/>
              <a:t>17</a:t>
            </a:fld>
            <a:endParaRPr lang="vi-VN"/>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D2C8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6089" y="168489"/>
            <a:ext cx="1603757" cy="8540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2311" y="5375842"/>
            <a:ext cx="1919111" cy="2398889"/>
          </a:xfrm>
          <a:prstGeom prst="rect">
            <a:avLst/>
          </a:prstGeom>
        </p:spPr>
      </p:pic>
      <p:grpSp>
        <p:nvGrpSpPr>
          <p:cNvPr id="22" name="Group 21"/>
          <p:cNvGrpSpPr/>
          <p:nvPr/>
        </p:nvGrpSpPr>
        <p:grpSpPr>
          <a:xfrm>
            <a:off x="498780" y="713346"/>
            <a:ext cx="9426222" cy="5703434"/>
            <a:chOff x="643467" y="559077"/>
            <a:chExt cx="9426222" cy="5703434"/>
          </a:xfrm>
        </p:grpSpPr>
        <p:sp>
          <p:nvSpPr>
            <p:cNvPr id="7" name="Rectangle 6"/>
            <p:cNvSpPr/>
            <p:nvPr/>
          </p:nvSpPr>
          <p:spPr>
            <a:xfrm>
              <a:off x="643467" y="559077"/>
              <a:ext cx="9426222" cy="5667022"/>
            </a:xfrm>
            <a:prstGeom prst="rect">
              <a:avLst/>
            </a:prstGeom>
            <a:solidFill>
              <a:srgbClr val="FEA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descr="A picture containing shape&#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000" b="99740" l="9865" r="99552">
                          <a14:foregroundMark x1="89148" y1="42969" x2="99641" y2="58906"/>
                          <a14:foregroundMark x1="71839" y1="39323" x2="71839" y2="39323"/>
                          <a14:foregroundMark x1="67265" y1="35573" x2="87444" y2="55000"/>
                          <a14:foregroundMark x1="87444" y1="55000" x2="87444" y2="55000"/>
                          <a14:foregroundMark x1="78027" y1="41458" x2="98655" y2="59948"/>
                          <a14:foregroundMark x1="98655" y1="59948" x2="99013" y2="60573"/>
                          <a14:foregroundMark x1="82332" y1="41667" x2="86547" y2="51198"/>
                          <a14:foregroundMark x1="50852" y1="42813" x2="48879" y2="53698"/>
                          <a14:foregroundMark x1="48879" y1="53698" x2="52287" y2="60885"/>
                          <a14:foregroundMark x1="52287" y1="60885" x2="52556" y2="61094"/>
                          <a14:foregroundMark x1="43767" y1="38854" x2="49417" y2="55313"/>
                          <a14:foregroundMark x1="45471" y1="40833" x2="55964" y2="61875"/>
                          <a14:foregroundMark x1="55964" y1="61875" x2="55964" y2="61875"/>
                          <a14:foregroundMark x1="44305" y1="60260" x2="45740" y2="68333"/>
                          <a14:foregroundMark x1="25594" y1="50387" x2="40897" y2="79531"/>
                          <a14:foregroundMark x1="25381" y1="66354" x2="51390" y2="82969"/>
                          <a14:foregroundMark x1="24215" y1="60417" x2="61525" y2="99271"/>
                          <a14:foregroundMark x1="61525" y1="99271" x2="62152" y2="99740"/>
                          <a14:foregroundMark x1="66457" y1="68646" x2="76682" y2="88906"/>
                          <a14:foregroundMark x1="76682" y1="88906" x2="76682" y2="88906"/>
                          <a14:foregroundMark x1="74350" y1="64844" x2="85112" y2="87917"/>
                          <a14:foregroundMark x1="85112" y1="87917" x2="85112" y2="87917"/>
                          <a14:foregroundMark x1="74350" y1="66354" x2="84305" y2="93229"/>
                          <a14:foregroundMark x1="84305" y1="93229" x2="84305" y2="93021"/>
                          <a14:foregroundMark x1="82870" y1="72448" x2="89955" y2="85781"/>
                          <a14:foregroundMark x1="89955" y1="85781" x2="89955" y2="85781"/>
                          <a14:foregroundMark x1="85740" y1="68490" x2="93901" y2="82969"/>
                          <a14:foregroundMark x1="93901" y1="82969" x2="93901" y2="82969"/>
                          <a14:foregroundMark x1="93094" y1="63385" x2="96233" y2="87760"/>
                          <a14:foregroundMark x1="96233" y1="87760" x2="96233" y2="87760"/>
                          <a14:foregroundMark x1="82332" y1="62708" x2="83767" y2="79844"/>
                          <a14:foregroundMark x1="63318" y1="68125" x2="67892" y2="92656"/>
                          <a14:foregroundMark x1="58475" y1="70781" x2="61883" y2="97917"/>
                          <a14:foregroundMark x1="42601" y1="70313" x2="43498" y2="89375"/>
                          <a14:foregroundMark x1="32108" y1="69792" x2="40717" y2="90521"/>
                          <a14:foregroundMark x1="40717" y1="90521" x2="43767" y2="93490"/>
                          <a14:foregroundMark x1="21614" y1="66667" x2="30135" y2="76979"/>
                          <a14:foregroundMark x1="30135" y1="76979" x2="31300" y2="77552"/>
                          <a14:foregroundMark x1="14888" y1="60260" x2="29058" y2="76719"/>
                          <a14:foregroundMark x1="18296" y1="56458" x2="26188" y2="65833"/>
                          <a14:foregroundMark x1="30404" y1="95469" x2="30404" y2="95469"/>
                          <a14:foregroundMark x1="30762" y1="95156" x2="30762" y2="95156"/>
                          <a14:foregroundMark x1="32735" y1="32240" x2="32735" y2="32240"/>
                          <a14:foregroundMark x1="32735" y1="31094" x2="36143" y2="31927"/>
                          <a14:foregroundMark x1="31031" y1="33073" x2="31570" y2="37031"/>
                          <a14:foregroundMark x1="78386" y1="24375" x2="87444" y2="33229"/>
                          <a14:foregroundMark x1="85112" y1="27135" x2="85112" y2="27135"/>
                          <a14:foregroundMark x1="42960" y1="29688" x2="42960" y2="29688"/>
                          <a14:foregroundMark x1="45561" y1="29167" x2="71390" y2="25938"/>
                          <a14:foregroundMark x1="71390" y1="25938" x2="81883" y2="28802"/>
                          <a14:foregroundMark x1="85291" y1="27344" x2="85471" y2="28906"/>
                          <a14:foregroundMark x1="53722" y1="27031" x2="58027" y2="27135"/>
                          <a14:foregroundMark x1="61076" y1="26458" x2="55874" y2="27187"/>
                          <a14:foregroundMark x1="64126" y1="25781" x2="44484" y2="29271"/>
                          <a14:foregroundMark x1="48072" y1="27604" x2="48072" y2="27604"/>
                          <a14:foregroundMark x1="49238" y1="27552" x2="50493" y2="27604"/>
                          <a14:foregroundMark x1="50762" y1="27396" x2="53274" y2="27708"/>
                          <a14:foregroundMark x1="88610" y1="31563" x2="99283" y2="44115"/>
                          <a14:foregroundMark x1="99283" y1="44115" x2="99462" y2="44948"/>
                          <a14:foregroundMark x1="89327" y1="31563" x2="91300" y2="33854"/>
                          <a14:foregroundMark x1="31928" y1="37604" x2="31928" y2="37604"/>
                          <a14:foregroundMark x1="31749" y1="37240" x2="29417" y2="44688"/>
                          <a14:foregroundMark x1="29417" y1="44688" x2="31031" y2="51563"/>
                          <a14:foregroundMark x1="24484" y1="54948" x2="27892" y2="63802"/>
                          <a14:foregroundMark x1="27892" y1="63802" x2="28072" y2="63802"/>
                          <a14:backgroundMark x1="24395" y1="47344" x2="26547" y2="50156"/>
                        </a14:backgroundRemoval>
                      </a14:imgEffect>
                    </a14:imgLayer>
                  </a14:imgProps>
                </a:ext>
                <a:ext uri="{28A0092B-C50C-407E-A947-70E740481C1C}">
                  <a14:useLocalDpi xmlns:a14="http://schemas.microsoft.com/office/drawing/2010/main" val="0"/>
                </a:ext>
              </a:extLst>
            </a:blip>
            <a:srcRect t="20519" b="15741"/>
            <a:stretch>
              <a:fillRect/>
            </a:stretch>
          </p:blipFill>
          <p:spPr>
            <a:xfrm>
              <a:off x="8528755" y="4571203"/>
              <a:ext cx="1540934" cy="1691308"/>
            </a:xfrm>
            <a:prstGeom prst="rect">
              <a:avLst/>
            </a:prstGeom>
          </p:spPr>
        </p:pic>
      </p:grpSp>
      <p:pic>
        <p:nvPicPr>
          <p:cNvPr id="21" name="Picture 20" descr="A picture containing text&#10;&#10;Description automatically generate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5422" y="3623733"/>
            <a:ext cx="3234267" cy="3234267"/>
          </a:xfrm>
          <a:prstGeom prst="rect">
            <a:avLst/>
          </a:prstGeom>
        </p:spPr>
      </p:pic>
      <p:sp>
        <p:nvSpPr>
          <p:cNvPr id="24" name="TextBox 23"/>
          <p:cNvSpPr txBox="1"/>
          <p:nvPr/>
        </p:nvSpPr>
        <p:spPr>
          <a:xfrm>
            <a:off x="3201199" y="-45569"/>
            <a:ext cx="4422912" cy="769441"/>
          </a:xfrm>
          <a:prstGeom prst="rect">
            <a:avLst/>
          </a:prstGeom>
          <a:noFill/>
        </p:spPr>
        <p:txBody>
          <a:bodyPr wrap="square" rtlCol="0">
            <a:spAutoFit/>
          </a:bodyPr>
          <a:lstStyle/>
          <a:p>
            <a:pPr algn="ctr"/>
            <a:r>
              <a:rPr lang="en-US" sz="4400" b="1" dirty="0" err="1">
                <a:ln w="12700">
                  <a:solidFill>
                    <a:schemeClr val="tx1"/>
                  </a:solidFill>
                </a:ln>
                <a:solidFill>
                  <a:srgbClr val="DA5C45"/>
                </a:solidFill>
                <a:latin typeface="iCiel Cadena" panose="02000503000000020004" pitchFamily="50" charset="0"/>
              </a:rPr>
              <a:t>Kết</a:t>
            </a:r>
            <a:r>
              <a:rPr lang="en-US" sz="4400" b="1" dirty="0">
                <a:ln w="12700">
                  <a:solidFill>
                    <a:schemeClr val="tx1"/>
                  </a:solidFill>
                </a:ln>
                <a:solidFill>
                  <a:srgbClr val="DA5C45"/>
                </a:solidFill>
                <a:latin typeface="iCiel Cadena" panose="02000503000000020004" pitchFamily="50" charset="0"/>
              </a:rPr>
              <a:t> </a:t>
            </a:r>
            <a:r>
              <a:rPr lang="en-US" sz="4400" b="1" dirty="0" err="1">
                <a:ln w="12700">
                  <a:solidFill>
                    <a:schemeClr val="tx1"/>
                  </a:solidFill>
                </a:ln>
                <a:solidFill>
                  <a:srgbClr val="DA5C45"/>
                </a:solidFill>
                <a:latin typeface="iCiel Cadena" panose="02000503000000020004" pitchFamily="50" charset="0"/>
              </a:rPr>
              <a:t>luận</a:t>
            </a:r>
            <a:r>
              <a:rPr lang="en-US" sz="4400" b="1" dirty="0">
                <a:ln w="12700">
                  <a:solidFill>
                    <a:schemeClr val="tx1"/>
                  </a:solidFill>
                </a:ln>
                <a:solidFill>
                  <a:srgbClr val="DA5C45"/>
                </a:solidFill>
                <a:latin typeface="iCiel Cadena" panose="02000503000000020004" pitchFamily="50" charset="0"/>
              </a:rPr>
              <a:t> so </a:t>
            </a:r>
            <a:r>
              <a:rPr lang="en-US" sz="4400" b="1" dirty="0" err="1">
                <a:ln w="12700">
                  <a:solidFill>
                    <a:schemeClr val="tx1"/>
                  </a:solidFill>
                </a:ln>
                <a:solidFill>
                  <a:srgbClr val="DA5C45"/>
                </a:solidFill>
                <a:latin typeface="iCiel Cadena" panose="02000503000000020004" pitchFamily="50" charset="0"/>
              </a:rPr>
              <a:t>sánh</a:t>
            </a:r>
            <a:endParaRPr lang="en-US" sz="4400" b="1" dirty="0">
              <a:ln w="12700">
                <a:solidFill>
                  <a:schemeClr val="tx1"/>
                </a:solidFill>
              </a:ln>
              <a:solidFill>
                <a:srgbClr val="DA5C45"/>
              </a:solidFill>
              <a:latin typeface="iCiel Cadena" panose="02000503000000020004" pitchFamily="50" charset="0"/>
            </a:endParaRPr>
          </a:p>
        </p:txBody>
      </p:sp>
      <p:sp>
        <p:nvSpPr>
          <p:cNvPr id="2" name="Slide Number Placeholder 1"/>
          <p:cNvSpPr>
            <a:spLocks noGrp="1"/>
          </p:cNvSpPr>
          <p:nvPr>
            <p:ph type="sldNum" sz="quarter" idx="12"/>
          </p:nvPr>
        </p:nvSpPr>
        <p:spPr/>
        <p:txBody>
          <a:bodyPr/>
          <a:lstStyle/>
          <a:p>
            <a:fld id="{149A78A4-89FC-44D0-BC56-BE4D261A002F}" type="slidenum">
              <a:rPr lang="vi-VN" smtClean="0"/>
              <a:t>18</a:t>
            </a:fld>
            <a:endParaRPr lang="vi-VN" dirty="0"/>
          </a:p>
        </p:txBody>
      </p:sp>
      <p:sp>
        <p:nvSpPr>
          <p:cNvPr id="20" name="TextBox 19"/>
          <p:cNvSpPr txBox="1"/>
          <p:nvPr/>
        </p:nvSpPr>
        <p:spPr>
          <a:xfrm>
            <a:off x="628602" y="783785"/>
            <a:ext cx="9426222" cy="1015663"/>
          </a:xfrm>
          <a:prstGeom prst="rect">
            <a:avLst/>
          </a:prstGeom>
          <a:noFill/>
        </p:spPr>
        <p:txBody>
          <a:bodyPr wrap="square">
            <a:spAutoFit/>
          </a:bodyPr>
          <a:lstStyle/>
          <a:p>
            <a:r>
              <a:rPr lang="vi-VN" sz="2000" dirty="0">
                <a:latin typeface="Arial (Body)"/>
                <a:cs typeface="Times New Roman" panose="02020603050405020304" pitchFamily="18" charset="0"/>
              </a:rPr>
              <a:t>Một số điểm khác nhau của 2 thuật toán:</a:t>
            </a:r>
          </a:p>
          <a:p>
            <a:endParaRPr lang="vi-VN" sz="2000" dirty="0">
              <a:latin typeface="Times New Roman" panose="02020603050405020304" pitchFamily="18" charset="0"/>
              <a:cs typeface="Times New Roman" panose="02020603050405020304" pitchFamily="18" charset="0"/>
            </a:endParaRPr>
          </a:p>
          <a:p>
            <a:endParaRPr lang="vi-VN" sz="2000" dirty="0">
              <a:latin typeface="Arial (Body)"/>
              <a:cs typeface="Times New Roman" panose="02020603050405020304" pitchFamily="18" charset="0"/>
            </a:endParaRPr>
          </a:p>
        </p:txBody>
      </p:sp>
      <p:graphicFrame>
        <p:nvGraphicFramePr>
          <p:cNvPr id="3" name="Table 3">
            <a:extLst>
              <a:ext uri="{FF2B5EF4-FFF2-40B4-BE49-F238E27FC236}">
                <a16:creationId xmlns:a16="http://schemas.microsoft.com/office/drawing/2014/main" id="{94614A0B-E72E-676E-80A8-C04B28B3D027}"/>
              </a:ext>
            </a:extLst>
          </p:cNvPr>
          <p:cNvGraphicFramePr>
            <a:graphicFrameLocks noGrp="1"/>
          </p:cNvGraphicFramePr>
          <p:nvPr>
            <p:extLst>
              <p:ext uri="{D42A27DB-BD31-4B8C-83A1-F6EECF244321}">
                <p14:modId xmlns:p14="http://schemas.microsoft.com/office/powerpoint/2010/main" val="1369147702"/>
              </p:ext>
            </p:extLst>
          </p:nvPr>
        </p:nvGraphicFramePr>
        <p:xfrm>
          <a:off x="973482" y="1437392"/>
          <a:ext cx="7611348" cy="3938448"/>
        </p:xfrm>
        <a:graphic>
          <a:graphicData uri="http://schemas.openxmlformats.org/drawingml/2006/table">
            <a:tbl>
              <a:tblPr firstRow="1" bandRow="1">
                <a:tableStyleId>{0E3FDE45-AF77-4B5C-9715-49D594BDF05E}</a:tableStyleId>
              </a:tblPr>
              <a:tblGrid>
                <a:gridCol w="2537116">
                  <a:extLst>
                    <a:ext uri="{9D8B030D-6E8A-4147-A177-3AD203B41FA5}">
                      <a16:colId xmlns:a16="http://schemas.microsoft.com/office/drawing/2014/main" val="1462067269"/>
                    </a:ext>
                  </a:extLst>
                </a:gridCol>
                <a:gridCol w="2537116">
                  <a:extLst>
                    <a:ext uri="{9D8B030D-6E8A-4147-A177-3AD203B41FA5}">
                      <a16:colId xmlns:a16="http://schemas.microsoft.com/office/drawing/2014/main" val="4279342158"/>
                    </a:ext>
                  </a:extLst>
                </a:gridCol>
                <a:gridCol w="2537116">
                  <a:extLst>
                    <a:ext uri="{9D8B030D-6E8A-4147-A177-3AD203B41FA5}">
                      <a16:colId xmlns:a16="http://schemas.microsoft.com/office/drawing/2014/main" val="793674831"/>
                    </a:ext>
                  </a:extLst>
                </a:gridCol>
              </a:tblGrid>
              <a:tr h="648898">
                <a:tc>
                  <a:txBody>
                    <a:bodyPr/>
                    <a:lstStyle/>
                    <a:p>
                      <a:pPr algn="ctr"/>
                      <a:endParaRPr lang="vi-VN" dirty="0">
                        <a:latin typeface="+mn-lt"/>
                      </a:endParaRPr>
                    </a:p>
                  </a:txBody>
                  <a:tcPr/>
                </a:tc>
                <a:tc>
                  <a:txBody>
                    <a:bodyPr/>
                    <a:lstStyle/>
                    <a:p>
                      <a:pPr algn="ctr"/>
                      <a:r>
                        <a:rPr lang="vi-VN" sz="1800" b="0" dirty="0">
                          <a:latin typeface="+mn-lt"/>
                        </a:rPr>
                        <a:t>Support Vector Machines </a:t>
                      </a:r>
                      <a:endParaRPr lang="vi-VN" b="0" dirty="0">
                        <a:latin typeface="+mn-lt"/>
                      </a:endParaRPr>
                    </a:p>
                  </a:txBody>
                  <a:tcPr/>
                </a:tc>
                <a:tc>
                  <a:txBody>
                    <a:bodyPr/>
                    <a:lstStyle/>
                    <a:p>
                      <a:pPr algn="ctr"/>
                      <a:r>
                        <a:rPr lang="vi-VN" b="0" dirty="0">
                          <a:latin typeface="+mn-lt"/>
                        </a:rPr>
                        <a:t>KNN</a:t>
                      </a:r>
                    </a:p>
                  </a:txBody>
                  <a:tcPr/>
                </a:tc>
                <a:extLst>
                  <a:ext uri="{0D108BD9-81ED-4DB2-BD59-A6C34878D82A}">
                    <a16:rowId xmlns:a16="http://schemas.microsoft.com/office/drawing/2014/main" val="665648021"/>
                  </a:ext>
                </a:extLst>
              </a:tr>
              <a:tr h="657910">
                <a:tc>
                  <a:txBody>
                    <a:bodyPr/>
                    <a:lstStyle/>
                    <a:p>
                      <a:pPr algn="ctr"/>
                      <a:r>
                        <a:rPr lang="vi-VN" dirty="0">
                          <a:latin typeface="+mn-lt"/>
                        </a:rPr>
                        <a:t>Độ chính xác</a:t>
                      </a:r>
                    </a:p>
                  </a:txBody>
                  <a:tcPr/>
                </a:tc>
                <a:tc>
                  <a:txBody>
                    <a:bodyPr/>
                    <a:lstStyle/>
                    <a:p>
                      <a:pPr algn="ctr"/>
                      <a:r>
                        <a:rPr lang="vi-VN" dirty="0">
                          <a:latin typeface="+mn-lt"/>
                        </a:rPr>
                        <a:t>Tốt</a:t>
                      </a:r>
                    </a:p>
                  </a:txBody>
                  <a:tcPr/>
                </a:tc>
                <a:tc>
                  <a:txBody>
                    <a:bodyPr/>
                    <a:lstStyle/>
                    <a:p>
                      <a:pPr algn="ctr"/>
                      <a:r>
                        <a:rPr lang="vi-VN" dirty="0">
                          <a:latin typeface="+mn-lt"/>
                        </a:rPr>
                        <a:t>Tốt</a:t>
                      </a:r>
                    </a:p>
                  </a:txBody>
                  <a:tcPr/>
                </a:tc>
                <a:extLst>
                  <a:ext uri="{0D108BD9-81ED-4DB2-BD59-A6C34878D82A}">
                    <a16:rowId xmlns:a16="http://schemas.microsoft.com/office/drawing/2014/main" val="4238006592"/>
                  </a:ext>
                </a:extLst>
              </a:tr>
              <a:tr h="657910">
                <a:tc>
                  <a:txBody>
                    <a:bodyPr/>
                    <a:lstStyle/>
                    <a:p>
                      <a:pPr algn="ctr"/>
                      <a:r>
                        <a:rPr lang="vi-VN" dirty="0">
                          <a:latin typeface="+mn-lt"/>
                        </a:rPr>
                        <a:t>Độ phức tập</a:t>
                      </a:r>
                    </a:p>
                  </a:txBody>
                  <a:tcPr/>
                </a:tc>
                <a:tc>
                  <a:txBody>
                    <a:bodyPr/>
                    <a:lstStyle/>
                    <a:p>
                      <a:pPr algn="ctr"/>
                      <a:r>
                        <a:rPr lang="vi-VN" dirty="0">
                          <a:latin typeface="+mn-lt"/>
                        </a:rPr>
                        <a:t>Phức tạp trung bình</a:t>
                      </a:r>
                    </a:p>
                  </a:txBody>
                  <a:tcPr/>
                </a:tc>
                <a:tc>
                  <a:txBody>
                    <a:bodyPr/>
                    <a:lstStyle/>
                    <a:p>
                      <a:pPr algn="ctr"/>
                      <a:r>
                        <a:rPr lang="vi-VN" dirty="0">
                          <a:latin typeface="+mn-lt"/>
                        </a:rPr>
                        <a:t>Đơn giản nhất</a:t>
                      </a:r>
                    </a:p>
                  </a:txBody>
                  <a:tcPr/>
                </a:tc>
                <a:extLst>
                  <a:ext uri="{0D108BD9-81ED-4DB2-BD59-A6C34878D82A}">
                    <a16:rowId xmlns:a16="http://schemas.microsoft.com/office/drawing/2014/main" val="2620146471"/>
                  </a:ext>
                </a:extLst>
              </a:tr>
              <a:tr h="657910">
                <a:tc>
                  <a:txBody>
                    <a:bodyPr/>
                    <a:lstStyle/>
                    <a:p>
                      <a:pPr algn="ctr"/>
                      <a:r>
                        <a:rPr lang="vi-VN" dirty="0">
                          <a:latin typeface="+mn-lt"/>
                        </a:rPr>
                        <a:t>Tốc độ</a:t>
                      </a:r>
                    </a:p>
                  </a:txBody>
                  <a:tcPr/>
                </a:tc>
                <a:tc>
                  <a:txBody>
                    <a:bodyPr/>
                    <a:lstStyle/>
                    <a:p>
                      <a:pPr algn="ctr"/>
                      <a:r>
                        <a:rPr lang="vi-VN" dirty="0">
                          <a:latin typeface="+mn-lt"/>
                        </a:rPr>
                        <a:t>Tốt</a:t>
                      </a:r>
                    </a:p>
                  </a:txBody>
                  <a:tcPr/>
                </a:tc>
                <a:tc>
                  <a:txBody>
                    <a:bodyPr/>
                    <a:lstStyle/>
                    <a:p>
                      <a:pPr algn="ctr"/>
                      <a:r>
                        <a:rPr lang="vi-VN" dirty="0">
                          <a:latin typeface="+mn-lt"/>
                        </a:rPr>
                        <a:t>Chậm hơn</a:t>
                      </a:r>
                    </a:p>
                  </a:txBody>
                  <a:tcPr/>
                </a:tc>
                <a:extLst>
                  <a:ext uri="{0D108BD9-81ED-4DB2-BD59-A6C34878D82A}">
                    <a16:rowId xmlns:a16="http://schemas.microsoft.com/office/drawing/2014/main" val="1610233398"/>
                  </a:ext>
                </a:extLst>
              </a:tr>
              <a:tr h="657910">
                <a:tc>
                  <a:txBody>
                    <a:bodyPr/>
                    <a:lstStyle/>
                    <a:p>
                      <a:pPr algn="ctr"/>
                      <a:r>
                        <a:rPr lang="vi-VN" dirty="0">
                          <a:latin typeface="+mn-lt"/>
                        </a:rPr>
                        <a:t>Khả năng xữ lí dữ liệu lớn</a:t>
                      </a:r>
                    </a:p>
                  </a:txBody>
                  <a:tcPr/>
                </a:tc>
                <a:tc>
                  <a:txBody>
                    <a:bodyPr/>
                    <a:lstStyle/>
                    <a:p>
                      <a:pPr algn="ctr"/>
                      <a:r>
                        <a:rPr lang="vi-VN" dirty="0">
                          <a:latin typeface="+mn-lt"/>
                        </a:rPr>
                        <a:t>Khả năng xữ lí khá tốt</a:t>
                      </a:r>
                    </a:p>
                  </a:txBody>
                  <a:tcPr/>
                </a:tc>
                <a:tc>
                  <a:txBody>
                    <a:bodyPr/>
                    <a:lstStyle/>
                    <a:p>
                      <a:pPr algn="ctr"/>
                      <a:r>
                        <a:rPr lang="vi-VN" dirty="0">
                          <a:latin typeface="+mn-lt"/>
                        </a:rPr>
                        <a:t>Có khả năng xữ lí kém</a:t>
                      </a:r>
                    </a:p>
                  </a:txBody>
                  <a:tcPr/>
                </a:tc>
                <a:extLst>
                  <a:ext uri="{0D108BD9-81ED-4DB2-BD59-A6C34878D82A}">
                    <a16:rowId xmlns:a16="http://schemas.microsoft.com/office/drawing/2014/main" val="4204386452"/>
                  </a:ext>
                </a:extLst>
              </a:tr>
              <a:tr h="657910">
                <a:tc>
                  <a:txBody>
                    <a:bodyPr/>
                    <a:lstStyle/>
                    <a:p>
                      <a:pPr algn="ctr"/>
                      <a:r>
                        <a:rPr lang="vi-VN" dirty="0">
                          <a:latin typeface="+mn-lt"/>
                        </a:rPr>
                        <a:t>Độ ổn định</a:t>
                      </a:r>
                    </a:p>
                  </a:txBody>
                  <a:tcPr/>
                </a:tc>
                <a:tc>
                  <a:txBody>
                    <a:bodyPr/>
                    <a:lstStyle/>
                    <a:p>
                      <a:pPr algn="ctr"/>
                      <a:r>
                        <a:rPr lang="vi-VN" dirty="0">
                          <a:latin typeface="+mn-lt"/>
                        </a:rPr>
                        <a:t>Ổn định</a:t>
                      </a:r>
                    </a:p>
                  </a:txBody>
                  <a:tcPr/>
                </a:tc>
                <a:tc>
                  <a:txBody>
                    <a:bodyPr/>
                    <a:lstStyle/>
                    <a:p>
                      <a:pPr algn="ctr"/>
                      <a:r>
                        <a:rPr lang="vi-VN" dirty="0">
                          <a:latin typeface="+mn-lt"/>
                        </a:rPr>
                        <a:t>Kém ổn định</a:t>
                      </a:r>
                    </a:p>
                  </a:txBody>
                  <a:tcPr/>
                </a:tc>
                <a:extLst>
                  <a:ext uri="{0D108BD9-81ED-4DB2-BD59-A6C34878D82A}">
                    <a16:rowId xmlns:a16="http://schemas.microsoft.com/office/drawing/2014/main" val="4006831729"/>
                  </a:ext>
                </a:extLst>
              </a:tr>
            </a:tbl>
          </a:graphicData>
        </a:graphic>
      </p:graphicFrame>
    </p:spTree>
    <p:extLst>
      <p:ext uri="{BB962C8B-B14F-4D97-AF65-F5344CB8AC3E}">
        <p14:creationId xmlns:p14="http://schemas.microsoft.com/office/powerpoint/2010/main" val="3027389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D2C8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311" y="5375842"/>
            <a:ext cx="1919111" cy="2398889"/>
          </a:xfrm>
          <a:prstGeom prst="rect">
            <a:avLst/>
          </a:prstGeom>
        </p:spPr>
      </p:pic>
      <p:sp>
        <p:nvSpPr>
          <p:cNvPr id="7" name="Rectangle 6"/>
          <p:cNvSpPr/>
          <p:nvPr/>
        </p:nvSpPr>
        <p:spPr>
          <a:xfrm>
            <a:off x="425224" y="848561"/>
            <a:ext cx="10928576" cy="5667022"/>
          </a:xfrm>
          <a:prstGeom prst="rect">
            <a:avLst/>
          </a:prstGeom>
          <a:solidFill>
            <a:srgbClr val="FEA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1" name="Picture 20" descr="A picture containing text&#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5422" y="3623733"/>
            <a:ext cx="3234267" cy="3234267"/>
          </a:xfrm>
          <a:prstGeom prst="rect">
            <a:avLst/>
          </a:prstGeom>
        </p:spPr>
      </p:pic>
      <p:sp>
        <p:nvSpPr>
          <p:cNvPr id="24" name="TextBox 23"/>
          <p:cNvSpPr txBox="1"/>
          <p:nvPr/>
        </p:nvSpPr>
        <p:spPr>
          <a:xfrm>
            <a:off x="3201199" y="-45569"/>
            <a:ext cx="4422912" cy="769441"/>
          </a:xfrm>
          <a:prstGeom prst="rect">
            <a:avLst/>
          </a:prstGeom>
          <a:noFill/>
        </p:spPr>
        <p:txBody>
          <a:bodyPr wrap="square" rtlCol="0">
            <a:spAutoFit/>
          </a:bodyPr>
          <a:lstStyle/>
          <a:p>
            <a:pPr algn="ctr"/>
            <a:r>
              <a:rPr lang="en-US" sz="4400" b="1" dirty="0" err="1">
                <a:ln w="12700">
                  <a:solidFill>
                    <a:schemeClr val="tx1"/>
                  </a:solidFill>
                </a:ln>
                <a:solidFill>
                  <a:srgbClr val="DA5C45"/>
                </a:solidFill>
                <a:latin typeface="iCiel Cadena" panose="02000503000000020004" pitchFamily="50" charset="0"/>
              </a:rPr>
              <a:t>Kết</a:t>
            </a:r>
            <a:r>
              <a:rPr lang="en-US" sz="4400" b="1" dirty="0">
                <a:ln w="12700">
                  <a:solidFill>
                    <a:schemeClr val="tx1"/>
                  </a:solidFill>
                </a:ln>
                <a:solidFill>
                  <a:srgbClr val="DA5C45"/>
                </a:solidFill>
                <a:latin typeface="iCiel Cadena" panose="02000503000000020004" pitchFamily="50" charset="0"/>
              </a:rPr>
              <a:t> </a:t>
            </a:r>
            <a:r>
              <a:rPr lang="en-US" sz="4400" b="1" dirty="0" err="1">
                <a:ln w="12700">
                  <a:solidFill>
                    <a:schemeClr val="tx1"/>
                  </a:solidFill>
                </a:ln>
                <a:solidFill>
                  <a:srgbClr val="DA5C45"/>
                </a:solidFill>
                <a:latin typeface="iCiel Cadena" panose="02000503000000020004" pitchFamily="50" charset="0"/>
              </a:rPr>
              <a:t>luận</a:t>
            </a:r>
            <a:r>
              <a:rPr lang="en-US" sz="4400" b="1" dirty="0">
                <a:ln w="12700">
                  <a:solidFill>
                    <a:schemeClr val="tx1"/>
                  </a:solidFill>
                </a:ln>
                <a:solidFill>
                  <a:srgbClr val="DA5C45"/>
                </a:solidFill>
                <a:latin typeface="iCiel Cadena" panose="02000503000000020004" pitchFamily="50" charset="0"/>
              </a:rPr>
              <a:t> so </a:t>
            </a:r>
            <a:r>
              <a:rPr lang="en-US" sz="4400" b="1" dirty="0" err="1">
                <a:ln w="12700">
                  <a:solidFill>
                    <a:schemeClr val="tx1"/>
                  </a:solidFill>
                </a:ln>
                <a:solidFill>
                  <a:srgbClr val="DA5C45"/>
                </a:solidFill>
                <a:latin typeface="iCiel Cadena" panose="02000503000000020004" pitchFamily="50" charset="0"/>
              </a:rPr>
              <a:t>sánh</a:t>
            </a:r>
            <a:endParaRPr lang="en-US" sz="4400" b="1" dirty="0">
              <a:ln w="12700">
                <a:solidFill>
                  <a:schemeClr val="tx1"/>
                </a:solidFill>
              </a:ln>
              <a:solidFill>
                <a:srgbClr val="DA5C45"/>
              </a:solidFill>
              <a:latin typeface="iCiel Cadena" panose="02000503000000020004" pitchFamily="50" charset="0"/>
            </a:endParaRPr>
          </a:p>
        </p:txBody>
      </p:sp>
      <p:sp>
        <p:nvSpPr>
          <p:cNvPr id="2" name="Slide Number Placeholder 1"/>
          <p:cNvSpPr>
            <a:spLocks noGrp="1"/>
          </p:cNvSpPr>
          <p:nvPr>
            <p:ph type="sldNum" sz="quarter" idx="12"/>
          </p:nvPr>
        </p:nvSpPr>
        <p:spPr/>
        <p:txBody>
          <a:bodyPr/>
          <a:lstStyle/>
          <a:p>
            <a:fld id="{149A78A4-89FC-44D0-BC56-BE4D261A002F}" type="slidenum">
              <a:rPr lang="vi-VN" smtClean="0"/>
              <a:t>19</a:t>
            </a:fld>
            <a:endParaRPr lang="vi-VN" dirty="0"/>
          </a:p>
        </p:txBody>
      </p:sp>
      <p:pic>
        <p:nvPicPr>
          <p:cNvPr id="4" name="Picture 3">
            <a:extLst>
              <a:ext uri="{FF2B5EF4-FFF2-40B4-BE49-F238E27FC236}">
                <a16:creationId xmlns:a16="http://schemas.microsoft.com/office/drawing/2014/main" id="{CEE551A1-954B-D4B9-723D-6B159E9E147D}"/>
              </a:ext>
            </a:extLst>
          </p:cNvPr>
          <p:cNvPicPr>
            <a:picLocks noChangeAspect="1"/>
          </p:cNvPicPr>
          <p:nvPr/>
        </p:nvPicPr>
        <p:blipFill>
          <a:blip r:embed="rId5"/>
          <a:stretch>
            <a:fillRect/>
          </a:stretch>
        </p:blipFill>
        <p:spPr>
          <a:xfrm>
            <a:off x="802413" y="2038749"/>
            <a:ext cx="5129634" cy="2437912"/>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82957" y="168488"/>
            <a:ext cx="1603757" cy="854000"/>
          </a:xfrm>
          <a:prstGeom prst="rect">
            <a:avLst/>
          </a:prstGeom>
        </p:spPr>
      </p:pic>
      <p:pic>
        <p:nvPicPr>
          <p:cNvPr id="8" name="Picture 7">
            <a:extLst>
              <a:ext uri="{FF2B5EF4-FFF2-40B4-BE49-F238E27FC236}">
                <a16:creationId xmlns:a16="http://schemas.microsoft.com/office/drawing/2014/main" id="{7875995B-A2E8-803F-FEFA-1A6B6D55E8B9}"/>
              </a:ext>
            </a:extLst>
          </p:cNvPr>
          <p:cNvPicPr>
            <a:picLocks noChangeAspect="1"/>
          </p:cNvPicPr>
          <p:nvPr/>
        </p:nvPicPr>
        <p:blipFill>
          <a:blip r:embed="rId7"/>
          <a:stretch>
            <a:fillRect/>
          </a:stretch>
        </p:blipFill>
        <p:spPr>
          <a:xfrm>
            <a:off x="6281820" y="1636674"/>
            <a:ext cx="4655716" cy="2839987"/>
          </a:xfrm>
          <a:prstGeom prst="rect">
            <a:avLst/>
          </a:prstGeom>
        </p:spPr>
      </p:pic>
    </p:spTree>
    <p:extLst>
      <p:ext uri="{BB962C8B-B14F-4D97-AF65-F5344CB8AC3E}">
        <p14:creationId xmlns:p14="http://schemas.microsoft.com/office/powerpoint/2010/main" val="2453747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HD wallpaper: Cartoon Network, We Bare Bears | Wallpaper Flare"/>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a:fill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roup 72"/>
          <p:cNvGrpSpPr/>
          <p:nvPr/>
        </p:nvGrpSpPr>
        <p:grpSpPr>
          <a:xfrm>
            <a:off x="1635273" y="-164015"/>
            <a:ext cx="8921890" cy="1754326"/>
            <a:chOff x="1635273" y="-164015"/>
            <a:chExt cx="8921890" cy="1754326"/>
          </a:xfrm>
        </p:grpSpPr>
        <p:sp>
          <p:nvSpPr>
            <p:cNvPr id="8" name="TextBox 7"/>
            <p:cNvSpPr txBox="1"/>
            <p:nvPr/>
          </p:nvSpPr>
          <p:spPr>
            <a:xfrm>
              <a:off x="1635273" y="-164015"/>
              <a:ext cx="8727762" cy="1323439"/>
            </a:xfrm>
            <a:prstGeom prst="rect">
              <a:avLst/>
            </a:prstGeom>
            <a:noFill/>
          </p:spPr>
          <p:txBody>
            <a:bodyPr wrap="square" rtlCol="0">
              <a:spAutoFit/>
            </a:bodyPr>
            <a:lstStyle/>
            <a:p>
              <a:pPr algn="ctr"/>
              <a:r>
                <a:rPr lang="en-US" sz="8000" dirty="0" err="1">
                  <a:ln w="19050">
                    <a:solidFill>
                      <a:srgbClr val="44382A"/>
                    </a:solidFill>
                  </a:ln>
                  <a:solidFill>
                    <a:srgbClr val="DA5C45"/>
                  </a:solidFill>
                  <a:latin typeface="iCiel Cadena" panose="02000503000000020004" pitchFamily="50" charset="0"/>
                </a:rPr>
                <a:t>Nhóm</a:t>
              </a:r>
              <a:r>
                <a:rPr lang="en-US" sz="8000" dirty="0">
                  <a:ln w="19050">
                    <a:solidFill>
                      <a:srgbClr val="44382A"/>
                    </a:solidFill>
                  </a:ln>
                  <a:solidFill>
                    <a:srgbClr val="DA5C45"/>
                  </a:solidFill>
                  <a:latin typeface="iCiel Cadena" panose="02000503000000020004" pitchFamily="50" charset="0"/>
                </a:rPr>
                <a:t> 5</a:t>
              </a:r>
              <a:r>
                <a:rPr lang="en-US" sz="8000" dirty="0">
                  <a:ln w="19050">
                    <a:solidFill>
                      <a:srgbClr val="44382A"/>
                    </a:solidFill>
                  </a:ln>
                  <a:latin typeface="iCiel Cadena" panose="02000503000000020004" pitchFamily="50" charset="0"/>
                </a:rPr>
                <a:t> </a:t>
              </a:r>
            </a:p>
          </p:txBody>
        </p:sp>
        <p:sp>
          <p:nvSpPr>
            <p:cNvPr id="9" name="TextBox 8"/>
            <p:cNvSpPr txBox="1"/>
            <p:nvPr/>
          </p:nvSpPr>
          <p:spPr>
            <a:xfrm>
              <a:off x="5424037" y="-164015"/>
              <a:ext cx="5133126" cy="1754326"/>
            </a:xfrm>
            <a:prstGeom prst="rect">
              <a:avLst/>
            </a:prstGeom>
            <a:noFill/>
          </p:spPr>
          <p:txBody>
            <a:bodyPr wrap="square" rtlCol="0">
              <a:spAutoFit/>
            </a:bodyPr>
            <a:lstStyle/>
            <a:p>
              <a:pPr algn="ctr"/>
              <a:endParaRPr lang="vi-VN" sz="8000" dirty="0">
                <a:ln w="19050">
                  <a:solidFill>
                    <a:srgbClr val="44382A"/>
                  </a:solidFill>
                </a:ln>
                <a:solidFill>
                  <a:srgbClr val="EFEEDE"/>
                </a:solidFill>
                <a:latin typeface="iCiel Cadena" panose="02000503000000020004" pitchFamily="50" charset="0"/>
              </a:endParaRPr>
            </a:p>
            <a:p>
              <a:endParaRPr lang="vi-VN" sz="2800" dirty="0">
                <a:ln w="19050">
                  <a:solidFill>
                    <a:schemeClr val="tx1"/>
                  </a:solidFill>
                </a:ln>
              </a:endParaRPr>
            </a:p>
          </p:txBody>
        </p:sp>
      </p:grpSp>
      <p:grpSp>
        <p:nvGrpSpPr>
          <p:cNvPr id="10" name="Group 9"/>
          <p:cNvGrpSpPr/>
          <p:nvPr/>
        </p:nvGrpSpPr>
        <p:grpSpPr>
          <a:xfrm>
            <a:off x="1964182" y="1726258"/>
            <a:ext cx="2119764" cy="2767953"/>
            <a:chOff x="880379" y="1463040"/>
            <a:chExt cx="3034146" cy="3782291"/>
          </a:xfrm>
        </p:grpSpPr>
        <p:sp>
          <p:nvSpPr>
            <p:cNvPr id="4" name="Rectangle 3"/>
            <p:cNvSpPr/>
            <p:nvPr/>
          </p:nvSpPr>
          <p:spPr>
            <a:xfrm>
              <a:off x="880379" y="1463040"/>
              <a:ext cx="3034146" cy="378229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1030779" y="1712423"/>
              <a:ext cx="2665614" cy="1850993"/>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9" name="Group 18"/>
          <p:cNvGrpSpPr/>
          <p:nvPr/>
        </p:nvGrpSpPr>
        <p:grpSpPr>
          <a:xfrm>
            <a:off x="5119697" y="1722151"/>
            <a:ext cx="2121288" cy="2767953"/>
            <a:chOff x="4355689" y="1463039"/>
            <a:chExt cx="3036327" cy="3782291"/>
          </a:xfrm>
        </p:grpSpPr>
        <p:sp>
          <p:nvSpPr>
            <p:cNvPr id="11" name="Rectangle 10"/>
            <p:cNvSpPr/>
            <p:nvPr/>
          </p:nvSpPr>
          <p:spPr>
            <a:xfrm>
              <a:off x="4357870" y="1463039"/>
              <a:ext cx="3034146" cy="378229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16"/>
            <p:cNvSpPr/>
            <p:nvPr/>
          </p:nvSpPr>
          <p:spPr>
            <a:xfrm>
              <a:off x="4566688" y="1668680"/>
              <a:ext cx="2496122" cy="1926651"/>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TextBox 19"/>
            <p:cNvSpPr txBox="1"/>
            <p:nvPr/>
          </p:nvSpPr>
          <p:spPr>
            <a:xfrm>
              <a:off x="4355689" y="3837033"/>
              <a:ext cx="3034146" cy="883184"/>
            </a:xfrm>
            <a:prstGeom prst="rect">
              <a:avLst/>
            </a:prstGeom>
            <a:noFill/>
          </p:spPr>
          <p:txBody>
            <a:bodyPr wrap="square" rtlCol="0">
              <a:spAutoFit/>
            </a:bodyPr>
            <a:lstStyle/>
            <a:p>
              <a:pPr algn="ctr"/>
              <a:r>
                <a:rPr lang="en-US">
                  <a:ln>
                    <a:solidFill>
                      <a:schemeClr val="tx1"/>
                    </a:solidFill>
                  </a:ln>
                  <a:latin typeface="Lobster"/>
                </a:rPr>
                <a:t>Lê Tấn Lộc</a:t>
              </a:r>
            </a:p>
            <a:p>
              <a:pPr algn="ctr"/>
              <a:r>
                <a:rPr lang="en-US">
                  <a:ln>
                    <a:solidFill>
                      <a:schemeClr val="tx1"/>
                    </a:solidFill>
                  </a:ln>
                  <a:latin typeface="Lobster"/>
                </a:rPr>
                <a:t>2001202134</a:t>
              </a:r>
              <a:endParaRPr lang="vi-VN">
                <a:ln>
                  <a:solidFill>
                    <a:schemeClr val="tx1"/>
                  </a:solidFill>
                </a:ln>
                <a:latin typeface="Lobster"/>
              </a:endParaRPr>
            </a:p>
          </p:txBody>
        </p:sp>
      </p:grpSp>
      <p:grpSp>
        <p:nvGrpSpPr>
          <p:cNvPr id="22" name="Group 21"/>
          <p:cNvGrpSpPr/>
          <p:nvPr/>
        </p:nvGrpSpPr>
        <p:grpSpPr>
          <a:xfrm>
            <a:off x="8338321" y="1754326"/>
            <a:ext cx="2136079" cy="2767952"/>
            <a:chOff x="8258197" y="1463039"/>
            <a:chExt cx="3057499" cy="3782291"/>
          </a:xfrm>
        </p:grpSpPr>
        <p:sp>
          <p:nvSpPr>
            <p:cNvPr id="12" name="Rectangle 11"/>
            <p:cNvSpPr/>
            <p:nvPr/>
          </p:nvSpPr>
          <p:spPr>
            <a:xfrm>
              <a:off x="8262558" y="1463039"/>
              <a:ext cx="3034146" cy="378229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TextBox 20"/>
            <p:cNvSpPr txBox="1"/>
            <p:nvPr/>
          </p:nvSpPr>
          <p:spPr>
            <a:xfrm>
              <a:off x="8258197" y="3829241"/>
              <a:ext cx="3057499" cy="883184"/>
            </a:xfrm>
            <a:prstGeom prst="rect">
              <a:avLst/>
            </a:prstGeom>
            <a:noFill/>
          </p:spPr>
          <p:txBody>
            <a:bodyPr wrap="square" rtlCol="0">
              <a:spAutoFit/>
            </a:bodyPr>
            <a:lstStyle/>
            <a:p>
              <a:pPr algn="ctr"/>
              <a:r>
                <a:rPr lang="en-US" dirty="0" err="1">
                  <a:ln>
                    <a:solidFill>
                      <a:schemeClr val="tx1"/>
                    </a:solidFill>
                  </a:ln>
                  <a:solidFill>
                    <a:schemeClr val="accent1">
                      <a:lumMod val="75000"/>
                    </a:schemeClr>
                  </a:solidFill>
                  <a:latin typeface="Lobster"/>
                </a:rPr>
                <a:t>Quách</a:t>
              </a:r>
              <a:r>
                <a:rPr lang="en-US" dirty="0">
                  <a:ln>
                    <a:solidFill>
                      <a:schemeClr val="tx1"/>
                    </a:solidFill>
                  </a:ln>
                  <a:solidFill>
                    <a:schemeClr val="accent1">
                      <a:lumMod val="75000"/>
                    </a:schemeClr>
                  </a:solidFill>
                  <a:latin typeface="Lobster"/>
                </a:rPr>
                <a:t> </a:t>
              </a:r>
              <a:r>
                <a:rPr lang="en-US" dirty="0" err="1">
                  <a:ln>
                    <a:solidFill>
                      <a:schemeClr val="tx1"/>
                    </a:solidFill>
                  </a:ln>
                  <a:solidFill>
                    <a:schemeClr val="accent1">
                      <a:lumMod val="75000"/>
                    </a:schemeClr>
                  </a:solidFill>
                  <a:latin typeface="Lobster"/>
                </a:rPr>
                <a:t>Văn</a:t>
              </a:r>
              <a:r>
                <a:rPr lang="en-US" dirty="0">
                  <a:ln>
                    <a:solidFill>
                      <a:schemeClr val="tx1"/>
                    </a:solidFill>
                  </a:ln>
                  <a:solidFill>
                    <a:schemeClr val="accent1">
                      <a:lumMod val="75000"/>
                    </a:schemeClr>
                  </a:solidFill>
                  <a:latin typeface="Lobster"/>
                </a:rPr>
                <a:t> Linh</a:t>
              </a:r>
            </a:p>
            <a:p>
              <a:pPr algn="ctr"/>
              <a:r>
                <a:rPr lang="en-US" dirty="0">
                  <a:ln>
                    <a:solidFill>
                      <a:schemeClr val="tx1"/>
                    </a:solidFill>
                  </a:ln>
                  <a:solidFill>
                    <a:schemeClr val="accent1">
                      <a:lumMod val="75000"/>
                    </a:schemeClr>
                  </a:solidFill>
                  <a:latin typeface="Lobster"/>
                </a:rPr>
                <a:t>2001200192</a:t>
              </a:r>
            </a:p>
          </p:txBody>
        </p:sp>
        <p:sp>
          <p:nvSpPr>
            <p:cNvPr id="24" name="Rectangle 23"/>
            <p:cNvSpPr/>
            <p:nvPr/>
          </p:nvSpPr>
          <p:spPr>
            <a:xfrm>
              <a:off x="8426336" y="1728863"/>
              <a:ext cx="2714400" cy="1834554"/>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3" name="Rectangle 22"/>
          <p:cNvSpPr/>
          <p:nvPr/>
        </p:nvSpPr>
        <p:spPr>
          <a:xfrm>
            <a:off x="-29103" y="465319"/>
            <a:ext cx="2119764" cy="27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26"/>
          <p:cNvSpPr/>
          <p:nvPr/>
        </p:nvSpPr>
        <p:spPr>
          <a:xfrm>
            <a:off x="10392158" y="458077"/>
            <a:ext cx="1828965" cy="274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2" name="Picture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3113" y="4483617"/>
            <a:ext cx="1690774" cy="2428416"/>
          </a:xfrm>
          <a:prstGeom prst="rect">
            <a:avLst/>
          </a:prstGeom>
        </p:spPr>
      </p:pic>
      <p:sp>
        <p:nvSpPr>
          <p:cNvPr id="34" name="TextBox 33"/>
          <p:cNvSpPr txBox="1"/>
          <p:nvPr/>
        </p:nvSpPr>
        <p:spPr>
          <a:xfrm>
            <a:off x="1949377" y="3472276"/>
            <a:ext cx="2103839" cy="646331"/>
          </a:xfrm>
          <a:prstGeom prst="rect">
            <a:avLst/>
          </a:prstGeom>
          <a:noFill/>
        </p:spPr>
        <p:txBody>
          <a:bodyPr wrap="square" rtlCol="0">
            <a:spAutoFit/>
          </a:bodyPr>
          <a:lstStyle/>
          <a:p>
            <a:pPr algn="ctr"/>
            <a:r>
              <a:rPr lang="en-US" dirty="0" err="1">
                <a:ln>
                  <a:solidFill>
                    <a:schemeClr val="tx1"/>
                  </a:solidFill>
                </a:ln>
                <a:solidFill>
                  <a:schemeClr val="accent2">
                    <a:lumMod val="50000"/>
                  </a:schemeClr>
                </a:solidFill>
                <a:latin typeface="Lobster"/>
              </a:rPr>
              <a:t>Nguyễn</a:t>
            </a:r>
            <a:r>
              <a:rPr lang="en-US" dirty="0">
                <a:ln>
                  <a:solidFill>
                    <a:schemeClr val="tx1"/>
                  </a:solidFill>
                </a:ln>
                <a:solidFill>
                  <a:schemeClr val="accent2">
                    <a:lumMod val="50000"/>
                  </a:schemeClr>
                </a:solidFill>
                <a:latin typeface="Lobster"/>
              </a:rPr>
              <a:t> </a:t>
            </a:r>
            <a:r>
              <a:rPr lang="en-US" dirty="0" err="1">
                <a:ln>
                  <a:solidFill>
                    <a:schemeClr val="tx1"/>
                  </a:solidFill>
                </a:ln>
                <a:solidFill>
                  <a:schemeClr val="accent2">
                    <a:lumMod val="50000"/>
                  </a:schemeClr>
                </a:solidFill>
                <a:latin typeface="Lobster"/>
              </a:rPr>
              <a:t>Quốc</a:t>
            </a:r>
            <a:r>
              <a:rPr lang="en-US" dirty="0">
                <a:ln>
                  <a:solidFill>
                    <a:schemeClr val="tx1"/>
                  </a:solidFill>
                </a:ln>
                <a:solidFill>
                  <a:schemeClr val="accent2">
                    <a:lumMod val="50000"/>
                  </a:schemeClr>
                </a:solidFill>
                <a:latin typeface="Lobster"/>
              </a:rPr>
              <a:t> </a:t>
            </a:r>
            <a:r>
              <a:rPr lang="en-US" dirty="0" err="1">
                <a:ln>
                  <a:solidFill>
                    <a:schemeClr val="tx1"/>
                  </a:solidFill>
                </a:ln>
                <a:solidFill>
                  <a:schemeClr val="accent2">
                    <a:lumMod val="50000"/>
                  </a:schemeClr>
                </a:solidFill>
                <a:latin typeface="Lobster"/>
              </a:rPr>
              <a:t>Cường</a:t>
            </a:r>
            <a:endParaRPr lang="en-US" dirty="0">
              <a:ln>
                <a:solidFill>
                  <a:schemeClr val="tx1"/>
                </a:solidFill>
              </a:ln>
              <a:solidFill>
                <a:schemeClr val="accent2">
                  <a:lumMod val="50000"/>
                </a:schemeClr>
              </a:solidFill>
              <a:latin typeface="Lobster"/>
            </a:endParaRPr>
          </a:p>
          <a:p>
            <a:pPr algn="ctr"/>
            <a:r>
              <a:rPr lang="vi-VN" dirty="0">
                <a:ln>
                  <a:solidFill>
                    <a:schemeClr val="tx1"/>
                  </a:solidFill>
                </a:ln>
                <a:solidFill>
                  <a:schemeClr val="accent2">
                    <a:lumMod val="50000"/>
                  </a:schemeClr>
                </a:solidFill>
                <a:latin typeface="Lobster"/>
              </a:rPr>
              <a:t>2001207309</a:t>
            </a:r>
          </a:p>
        </p:txBody>
      </p:sp>
      <p:sp>
        <p:nvSpPr>
          <p:cNvPr id="2" name="Slide Number Placeholder 1"/>
          <p:cNvSpPr>
            <a:spLocks noGrp="1"/>
          </p:cNvSpPr>
          <p:nvPr>
            <p:ph type="sldNum" sz="quarter" idx="12"/>
          </p:nvPr>
        </p:nvSpPr>
        <p:spPr/>
        <p:txBody>
          <a:bodyPr/>
          <a:lstStyle/>
          <a:p>
            <a:fld id="{149A78A4-89FC-44D0-BC56-BE4D261A002F}" type="slidenum">
              <a:rPr lang="vi-VN" smtClean="0"/>
              <a:t>2</a:t>
            </a:fld>
            <a:endParaRPr lang="vi-VN"/>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0-#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1+#ppt_w/2"/>
                                          </p:val>
                                        </p:tav>
                                        <p:tav tm="100000">
                                          <p:val>
                                            <p:strVal val="#ppt_x"/>
                                          </p:val>
                                        </p:tav>
                                      </p:tavLst>
                                    </p:anim>
                                    <p:anim calcmode="lin" valueType="num">
                                      <p:cBhvr additive="base">
                                        <p:cTn id="12" dur="1000" fill="hold"/>
                                        <p:tgtEl>
                                          <p:spTgt spid="2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50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par>
                                <p:cTn id="16" presetID="2" presetClass="entr" presetSubtype="8" decel="100000" fill="hold" nodeType="withEffect">
                                  <p:stCondLst>
                                    <p:cond delay="70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1000" fill="hold"/>
                                        <p:tgtEl>
                                          <p:spTgt spid="10"/>
                                        </p:tgtEl>
                                        <p:attrNameLst>
                                          <p:attrName>ppt_x</p:attrName>
                                        </p:attrNameLst>
                                      </p:cBhvr>
                                      <p:tavLst>
                                        <p:tav tm="0">
                                          <p:val>
                                            <p:strVal val="0-#ppt_w/2"/>
                                          </p:val>
                                        </p:tav>
                                        <p:tav tm="100000">
                                          <p:val>
                                            <p:strVal val="#ppt_x"/>
                                          </p:val>
                                        </p:tav>
                                      </p:tavLst>
                                    </p:anim>
                                    <p:anim calcmode="lin" valueType="num">
                                      <p:cBhvr additive="base">
                                        <p:cTn id="19" dur="100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4" decel="100000" fill="hold" nodeType="withEffect">
                                  <p:stCondLst>
                                    <p:cond delay="90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1000" fill="hold"/>
                                        <p:tgtEl>
                                          <p:spTgt spid="19"/>
                                        </p:tgtEl>
                                        <p:attrNameLst>
                                          <p:attrName>ppt_x</p:attrName>
                                        </p:attrNameLst>
                                      </p:cBhvr>
                                      <p:tavLst>
                                        <p:tav tm="0">
                                          <p:val>
                                            <p:strVal val="#ppt_x"/>
                                          </p:val>
                                        </p:tav>
                                        <p:tav tm="100000">
                                          <p:val>
                                            <p:strVal val="#ppt_x"/>
                                          </p:val>
                                        </p:tav>
                                      </p:tavLst>
                                    </p:anim>
                                    <p:anim calcmode="lin" valueType="num">
                                      <p:cBhvr additive="base">
                                        <p:cTn id="23" dur="1000" fill="hold"/>
                                        <p:tgtEl>
                                          <p:spTgt spid="19"/>
                                        </p:tgtEl>
                                        <p:attrNameLst>
                                          <p:attrName>ppt_y</p:attrName>
                                        </p:attrNameLst>
                                      </p:cBhvr>
                                      <p:tavLst>
                                        <p:tav tm="0">
                                          <p:val>
                                            <p:strVal val="1+#ppt_h/2"/>
                                          </p:val>
                                        </p:tav>
                                        <p:tav tm="100000">
                                          <p:val>
                                            <p:strVal val="#ppt_y"/>
                                          </p:val>
                                        </p:tav>
                                      </p:tavLst>
                                    </p:anim>
                                  </p:childTnLst>
                                </p:cTn>
                              </p:par>
                              <p:par>
                                <p:cTn id="24" presetID="2" presetClass="entr" presetSubtype="2" decel="100000" fill="hold" nodeType="withEffect">
                                  <p:stCondLst>
                                    <p:cond delay="110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1000" fill="hold"/>
                                        <p:tgtEl>
                                          <p:spTgt spid="22"/>
                                        </p:tgtEl>
                                        <p:attrNameLst>
                                          <p:attrName>ppt_x</p:attrName>
                                        </p:attrNameLst>
                                      </p:cBhvr>
                                      <p:tavLst>
                                        <p:tav tm="0">
                                          <p:val>
                                            <p:strVal val="1+#ppt_w/2"/>
                                          </p:val>
                                        </p:tav>
                                        <p:tav tm="100000">
                                          <p:val>
                                            <p:strVal val="#ppt_x"/>
                                          </p:val>
                                        </p:tav>
                                      </p:tavLst>
                                    </p:anim>
                                    <p:anim calcmode="lin" valueType="num">
                                      <p:cBhvr additive="base">
                                        <p:cTn id="27" dur="1000" fill="hold"/>
                                        <p:tgtEl>
                                          <p:spTgt spid="22"/>
                                        </p:tgtEl>
                                        <p:attrNameLst>
                                          <p:attrName>ppt_y</p:attrName>
                                        </p:attrNameLst>
                                      </p:cBhvr>
                                      <p:tavLst>
                                        <p:tav tm="0">
                                          <p:val>
                                            <p:strVal val="#ppt_y"/>
                                          </p:val>
                                        </p:tav>
                                        <p:tav tm="100000">
                                          <p:val>
                                            <p:strVal val="#ppt_y"/>
                                          </p:val>
                                        </p:tav>
                                      </p:tavLst>
                                    </p:anim>
                                  </p:childTnLst>
                                </p:cTn>
                              </p:par>
                              <p:par>
                                <p:cTn id="28" presetID="63" presetClass="path" presetSubtype="0" accel="50000" decel="50000" fill="hold" nodeType="withEffect">
                                  <p:stCondLst>
                                    <p:cond delay="1000"/>
                                  </p:stCondLst>
                                  <p:childTnLst>
                                    <p:animMotion origin="layout" path="M 1.875E-6 2.96296E-6 L 0.8793 0.01365 " pathEditMode="relative" rAng="0" ptsTypes="AA">
                                      <p:cBhvr>
                                        <p:cTn id="29" dur="3500" fill="hold"/>
                                        <p:tgtEl>
                                          <p:spTgt spid="72"/>
                                        </p:tgtEl>
                                        <p:attrNameLst>
                                          <p:attrName>ppt_x</p:attrName>
                                          <p:attrName>ppt_y</p:attrName>
                                        </p:attrNameLst>
                                      </p:cBhvr>
                                      <p:rCtr x="43958" y="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D2C8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6089" y="168489"/>
            <a:ext cx="1603757" cy="8540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2311" y="5375842"/>
            <a:ext cx="1919111" cy="2398889"/>
          </a:xfrm>
          <a:prstGeom prst="rect">
            <a:avLst/>
          </a:prstGeom>
        </p:spPr>
      </p:pic>
      <p:grpSp>
        <p:nvGrpSpPr>
          <p:cNvPr id="22" name="Group 21"/>
          <p:cNvGrpSpPr/>
          <p:nvPr/>
        </p:nvGrpSpPr>
        <p:grpSpPr>
          <a:xfrm>
            <a:off x="688886" y="772016"/>
            <a:ext cx="9426222" cy="5703434"/>
            <a:chOff x="643467" y="559077"/>
            <a:chExt cx="9426222" cy="5703434"/>
          </a:xfrm>
        </p:grpSpPr>
        <p:sp>
          <p:nvSpPr>
            <p:cNvPr id="7" name="Rectangle 6"/>
            <p:cNvSpPr/>
            <p:nvPr/>
          </p:nvSpPr>
          <p:spPr>
            <a:xfrm>
              <a:off x="643467" y="559077"/>
              <a:ext cx="9426222" cy="5667022"/>
            </a:xfrm>
            <a:prstGeom prst="rect">
              <a:avLst/>
            </a:prstGeom>
            <a:solidFill>
              <a:srgbClr val="FEA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descr="A picture containing shape&#10;&#10;Description automatically generated"/>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000" b="99740" l="9865" r="99552">
                          <a14:foregroundMark x1="89148" y1="42969" x2="99641" y2="58906"/>
                          <a14:foregroundMark x1="71839" y1="39323" x2="71839" y2="39323"/>
                          <a14:foregroundMark x1="67265" y1="35573" x2="87444" y2="55000"/>
                          <a14:foregroundMark x1="87444" y1="55000" x2="87444" y2="55000"/>
                          <a14:foregroundMark x1="78027" y1="41458" x2="98655" y2="59948"/>
                          <a14:foregroundMark x1="98655" y1="59948" x2="99013" y2="60573"/>
                          <a14:foregroundMark x1="82332" y1="41667" x2="86547" y2="51198"/>
                          <a14:foregroundMark x1="50852" y1="42813" x2="48879" y2="53698"/>
                          <a14:foregroundMark x1="48879" y1="53698" x2="52287" y2="60885"/>
                          <a14:foregroundMark x1="52287" y1="60885" x2="52556" y2="61094"/>
                          <a14:foregroundMark x1="43767" y1="38854" x2="49417" y2="55313"/>
                          <a14:foregroundMark x1="45471" y1="40833" x2="55964" y2="61875"/>
                          <a14:foregroundMark x1="55964" y1="61875" x2="55964" y2="61875"/>
                          <a14:foregroundMark x1="44305" y1="60260" x2="45740" y2="68333"/>
                          <a14:foregroundMark x1="25594" y1="50387" x2="40897" y2="79531"/>
                          <a14:foregroundMark x1="25381" y1="66354" x2="51390" y2="82969"/>
                          <a14:foregroundMark x1="24215" y1="60417" x2="61525" y2="99271"/>
                          <a14:foregroundMark x1="61525" y1="99271" x2="62152" y2="99740"/>
                          <a14:foregroundMark x1="66457" y1="68646" x2="76682" y2="88906"/>
                          <a14:foregroundMark x1="76682" y1="88906" x2="76682" y2="88906"/>
                          <a14:foregroundMark x1="74350" y1="64844" x2="85112" y2="87917"/>
                          <a14:foregroundMark x1="85112" y1="87917" x2="85112" y2="87917"/>
                          <a14:foregroundMark x1="74350" y1="66354" x2="84305" y2="93229"/>
                          <a14:foregroundMark x1="84305" y1="93229" x2="84305" y2="93021"/>
                          <a14:foregroundMark x1="82870" y1="72448" x2="89955" y2="85781"/>
                          <a14:foregroundMark x1="89955" y1="85781" x2="89955" y2="85781"/>
                          <a14:foregroundMark x1="85740" y1="68490" x2="93901" y2="82969"/>
                          <a14:foregroundMark x1="93901" y1="82969" x2="93901" y2="82969"/>
                          <a14:foregroundMark x1="93094" y1="63385" x2="96233" y2="87760"/>
                          <a14:foregroundMark x1="96233" y1="87760" x2="96233" y2="87760"/>
                          <a14:foregroundMark x1="82332" y1="62708" x2="83767" y2="79844"/>
                          <a14:foregroundMark x1="63318" y1="68125" x2="67892" y2="92656"/>
                          <a14:foregroundMark x1="58475" y1="70781" x2="61883" y2="97917"/>
                          <a14:foregroundMark x1="42601" y1="70313" x2="43498" y2="89375"/>
                          <a14:foregroundMark x1="32108" y1="69792" x2="40717" y2="90521"/>
                          <a14:foregroundMark x1="40717" y1="90521" x2="43767" y2="93490"/>
                          <a14:foregroundMark x1="21614" y1="66667" x2="30135" y2="76979"/>
                          <a14:foregroundMark x1="30135" y1="76979" x2="31300" y2="77552"/>
                          <a14:foregroundMark x1="14888" y1="60260" x2="29058" y2="76719"/>
                          <a14:foregroundMark x1="18296" y1="56458" x2="26188" y2="65833"/>
                          <a14:foregroundMark x1="30404" y1="95469" x2="30404" y2="95469"/>
                          <a14:foregroundMark x1="30762" y1="95156" x2="30762" y2="95156"/>
                          <a14:foregroundMark x1="32735" y1="32240" x2="32735" y2="32240"/>
                          <a14:foregroundMark x1="32735" y1="31094" x2="36143" y2="31927"/>
                          <a14:foregroundMark x1="31031" y1="33073" x2="31570" y2="37031"/>
                          <a14:foregroundMark x1="78386" y1="24375" x2="87444" y2="33229"/>
                          <a14:foregroundMark x1="85112" y1="27135" x2="85112" y2="27135"/>
                          <a14:foregroundMark x1="42960" y1="29688" x2="42960" y2="29688"/>
                          <a14:foregroundMark x1="45561" y1="29167" x2="71390" y2="25938"/>
                          <a14:foregroundMark x1="71390" y1="25938" x2="81883" y2="28802"/>
                          <a14:foregroundMark x1="85291" y1="27344" x2="85471" y2="28906"/>
                          <a14:foregroundMark x1="53722" y1="27031" x2="58027" y2="27135"/>
                          <a14:foregroundMark x1="61076" y1="26458" x2="55874" y2="27187"/>
                          <a14:foregroundMark x1="64126" y1="25781" x2="44484" y2="29271"/>
                          <a14:foregroundMark x1="48072" y1="27604" x2="48072" y2="27604"/>
                          <a14:foregroundMark x1="49238" y1="27552" x2="50493" y2="27604"/>
                          <a14:foregroundMark x1="50762" y1="27396" x2="53274" y2="27708"/>
                          <a14:foregroundMark x1="88610" y1="31563" x2="99283" y2="44115"/>
                          <a14:foregroundMark x1="99283" y1="44115" x2="99462" y2="44948"/>
                          <a14:foregroundMark x1="89327" y1="31563" x2="91300" y2="33854"/>
                          <a14:foregroundMark x1="31928" y1="37604" x2="31928" y2="37604"/>
                          <a14:foregroundMark x1="31749" y1="37240" x2="29417" y2="44688"/>
                          <a14:foregroundMark x1="29417" y1="44688" x2="31031" y2="51563"/>
                          <a14:foregroundMark x1="24484" y1="54948" x2="27892" y2="63802"/>
                          <a14:foregroundMark x1="27892" y1="63802" x2="28072" y2="63802"/>
                          <a14:backgroundMark x1="24395" y1="47344" x2="26547" y2="50156"/>
                        </a14:backgroundRemoval>
                      </a14:imgEffect>
                    </a14:imgLayer>
                  </a14:imgProps>
                </a:ext>
                <a:ext uri="{28A0092B-C50C-407E-A947-70E740481C1C}">
                  <a14:useLocalDpi xmlns:a14="http://schemas.microsoft.com/office/drawing/2010/main" val="0"/>
                </a:ext>
              </a:extLst>
            </a:blip>
            <a:srcRect t="20519" b="15741"/>
            <a:stretch>
              <a:fillRect/>
            </a:stretch>
          </p:blipFill>
          <p:spPr>
            <a:xfrm>
              <a:off x="8528755" y="4571203"/>
              <a:ext cx="1540934" cy="1691308"/>
            </a:xfrm>
            <a:prstGeom prst="rect">
              <a:avLst/>
            </a:prstGeom>
          </p:spPr>
        </p:pic>
      </p:grpSp>
      <p:pic>
        <p:nvPicPr>
          <p:cNvPr id="21" name="Picture 20" descr="A picture containing text&#10;&#10;Description automatically generate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75422" y="3623733"/>
            <a:ext cx="3234267" cy="3234267"/>
          </a:xfrm>
          <a:prstGeom prst="rect">
            <a:avLst/>
          </a:prstGeom>
        </p:spPr>
      </p:pic>
      <p:sp>
        <p:nvSpPr>
          <p:cNvPr id="24" name="TextBox 23"/>
          <p:cNvSpPr txBox="1"/>
          <p:nvPr/>
        </p:nvSpPr>
        <p:spPr>
          <a:xfrm>
            <a:off x="3201199" y="-45569"/>
            <a:ext cx="4422912" cy="769441"/>
          </a:xfrm>
          <a:prstGeom prst="rect">
            <a:avLst/>
          </a:prstGeom>
          <a:noFill/>
        </p:spPr>
        <p:txBody>
          <a:bodyPr wrap="square" rtlCol="0">
            <a:spAutoFit/>
          </a:bodyPr>
          <a:lstStyle/>
          <a:p>
            <a:pPr algn="ctr"/>
            <a:r>
              <a:rPr lang="en-US" sz="4400" b="1" dirty="0" err="1">
                <a:ln w="12700">
                  <a:solidFill>
                    <a:schemeClr val="tx1"/>
                  </a:solidFill>
                </a:ln>
                <a:solidFill>
                  <a:srgbClr val="DA5C45"/>
                </a:solidFill>
                <a:latin typeface="iCiel Cadena" panose="02000503000000020004" pitchFamily="50" charset="0"/>
              </a:rPr>
              <a:t>Kết</a:t>
            </a:r>
            <a:r>
              <a:rPr lang="en-US" sz="4400" b="1" dirty="0">
                <a:ln w="12700">
                  <a:solidFill>
                    <a:schemeClr val="tx1"/>
                  </a:solidFill>
                </a:ln>
                <a:solidFill>
                  <a:srgbClr val="DA5C45"/>
                </a:solidFill>
                <a:latin typeface="iCiel Cadena" panose="02000503000000020004" pitchFamily="50" charset="0"/>
              </a:rPr>
              <a:t> </a:t>
            </a:r>
            <a:r>
              <a:rPr lang="en-US" sz="4400" b="1" dirty="0" err="1">
                <a:ln w="12700">
                  <a:solidFill>
                    <a:schemeClr val="tx1"/>
                  </a:solidFill>
                </a:ln>
                <a:solidFill>
                  <a:srgbClr val="DA5C45"/>
                </a:solidFill>
                <a:latin typeface="iCiel Cadena" panose="02000503000000020004" pitchFamily="50" charset="0"/>
              </a:rPr>
              <a:t>luận</a:t>
            </a:r>
            <a:r>
              <a:rPr lang="en-US" sz="4400" b="1" dirty="0">
                <a:ln w="12700">
                  <a:solidFill>
                    <a:schemeClr val="tx1"/>
                  </a:solidFill>
                </a:ln>
                <a:solidFill>
                  <a:srgbClr val="DA5C45"/>
                </a:solidFill>
                <a:latin typeface="iCiel Cadena" panose="02000503000000020004" pitchFamily="50" charset="0"/>
              </a:rPr>
              <a:t> so </a:t>
            </a:r>
            <a:r>
              <a:rPr lang="en-US" sz="4400" b="1" dirty="0" err="1">
                <a:ln w="12700">
                  <a:solidFill>
                    <a:schemeClr val="tx1"/>
                  </a:solidFill>
                </a:ln>
                <a:solidFill>
                  <a:srgbClr val="DA5C45"/>
                </a:solidFill>
                <a:latin typeface="iCiel Cadena" panose="02000503000000020004" pitchFamily="50" charset="0"/>
              </a:rPr>
              <a:t>sánh</a:t>
            </a:r>
            <a:endParaRPr lang="en-US" sz="4400" b="1" dirty="0">
              <a:ln w="12700">
                <a:solidFill>
                  <a:schemeClr val="tx1"/>
                </a:solidFill>
              </a:ln>
              <a:solidFill>
                <a:srgbClr val="DA5C45"/>
              </a:solidFill>
              <a:latin typeface="iCiel Cadena" panose="02000503000000020004" pitchFamily="50" charset="0"/>
            </a:endParaRPr>
          </a:p>
        </p:txBody>
      </p:sp>
      <p:sp>
        <p:nvSpPr>
          <p:cNvPr id="2" name="Slide Number Placeholder 1"/>
          <p:cNvSpPr>
            <a:spLocks noGrp="1"/>
          </p:cNvSpPr>
          <p:nvPr>
            <p:ph type="sldNum" sz="quarter" idx="12"/>
          </p:nvPr>
        </p:nvSpPr>
        <p:spPr/>
        <p:txBody>
          <a:bodyPr/>
          <a:lstStyle/>
          <a:p>
            <a:fld id="{149A78A4-89FC-44D0-BC56-BE4D261A002F}" type="slidenum">
              <a:rPr lang="vi-VN" smtClean="0"/>
              <a:t>20</a:t>
            </a:fld>
            <a:endParaRPr lang="vi-VN" dirty="0"/>
          </a:p>
        </p:txBody>
      </p:sp>
      <p:pic>
        <p:nvPicPr>
          <p:cNvPr id="1028" name="Picture 4">
            <a:extLst>
              <a:ext uri="{FF2B5EF4-FFF2-40B4-BE49-F238E27FC236}">
                <a16:creationId xmlns:a16="http://schemas.microsoft.com/office/drawing/2014/main" id="{9103E550-B32B-821A-4C6B-802958895B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5284" y="1727916"/>
            <a:ext cx="8482588" cy="2572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140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text, clipart&#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l="426" r="-1" b="-1"/>
          <a:stretch>
            <a:fillRect/>
          </a:stretch>
        </p:blipFill>
        <p:spPr>
          <a:xfrm>
            <a:off x="20" y="1282"/>
            <a:ext cx="12191980" cy="6856718"/>
          </a:xfrm>
          <a:prstGeom prst="rect">
            <a:avLst/>
          </a:prstGeom>
        </p:spPr>
      </p:pic>
      <p:sp>
        <p:nvSpPr>
          <p:cNvPr id="6" name="TextBox 5"/>
          <p:cNvSpPr txBox="1"/>
          <p:nvPr/>
        </p:nvSpPr>
        <p:spPr>
          <a:xfrm>
            <a:off x="3291840" y="1628835"/>
            <a:ext cx="5608320" cy="2554545"/>
          </a:xfrm>
          <a:prstGeom prst="rect">
            <a:avLst/>
          </a:prstGeom>
          <a:noFill/>
          <a:ln>
            <a:noFill/>
          </a:ln>
        </p:spPr>
        <p:txBody>
          <a:bodyPr wrap="square" rtlCol="0">
            <a:spAutoFit/>
          </a:bodyPr>
          <a:lstStyle/>
          <a:p>
            <a:pPr algn="ctr"/>
            <a:r>
              <a:rPr lang="en-US" sz="8000">
                <a:ln w="28575">
                  <a:solidFill>
                    <a:schemeClr val="tx1"/>
                  </a:solidFill>
                </a:ln>
                <a:solidFill>
                  <a:srgbClr val="956947"/>
                </a:solidFill>
                <a:latin typeface="iCiel Cadena" panose="02000503000000020004" pitchFamily="50" charset="0"/>
              </a:rPr>
              <a:t>Thanks For </a:t>
            </a:r>
            <a:r>
              <a:rPr lang="en-US" sz="8000">
                <a:ln w="28575">
                  <a:solidFill>
                    <a:schemeClr val="tx1"/>
                  </a:solidFill>
                </a:ln>
                <a:solidFill>
                  <a:schemeClr val="bg1"/>
                </a:solidFill>
                <a:latin typeface="iCiel Cadena" panose="02000503000000020004" pitchFamily="50" charset="0"/>
              </a:rPr>
              <a:t>Listening!</a:t>
            </a:r>
            <a:endParaRPr lang="vi-VN" sz="8000">
              <a:ln w="28575">
                <a:solidFill>
                  <a:schemeClr val="tx1"/>
                </a:solidFill>
              </a:ln>
              <a:solidFill>
                <a:schemeClr val="bg1"/>
              </a:solidFill>
              <a:latin typeface="iCiel Cadena" panose="02000503000000020004" pitchFamily="50" charset="0"/>
            </a:endParaRPr>
          </a:p>
        </p:txBody>
      </p:sp>
      <p:sp>
        <p:nvSpPr>
          <p:cNvPr id="2" name="Slide Number Placeholder 1"/>
          <p:cNvSpPr>
            <a:spLocks noGrp="1"/>
          </p:cNvSpPr>
          <p:nvPr>
            <p:ph type="sldNum" sz="quarter" idx="12"/>
          </p:nvPr>
        </p:nvSpPr>
        <p:spPr/>
        <p:txBody>
          <a:bodyPr/>
          <a:lstStyle/>
          <a:p>
            <a:fld id="{149A78A4-89FC-44D0-BC56-BE4D261A002F}" type="slidenum">
              <a:rPr lang="vi-VN" smtClean="0"/>
              <a:t>21</a:t>
            </a:fld>
            <a:endParaRPr lang="vi-V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solidFill>
            <a:srgbClr val="FEDCD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Picture 9" descr="A picture containing shape&#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090" y="2868571"/>
            <a:ext cx="4722112" cy="2698819"/>
          </a:xfrm>
          <a:prstGeom prst="rect">
            <a:avLst/>
          </a:prstGeom>
        </p:spPr>
      </p:pic>
      <p:sp>
        <p:nvSpPr>
          <p:cNvPr id="11" name="Rectangle 10"/>
          <p:cNvSpPr/>
          <p:nvPr/>
        </p:nvSpPr>
        <p:spPr>
          <a:xfrm>
            <a:off x="0" y="6002428"/>
            <a:ext cx="12192000" cy="855572"/>
          </a:xfrm>
          <a:prstGeom prst="rect">
            <a:avLst/>
          </a:prstGeom>
          <a:solidFill>
            <a:srgbClr val="FE5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0" y="0"/>
            <a:ext cx="12192000" cy="927100"/>
          </a:xfrm>
          <a:prstGeom prst="rect">
            <a:avLst/>
          </a:prstGeom>
          <a:solidFill>
            <a:srgbClr val="FDE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7" name="Group 16"/>
          <p:cNvGrpSpPr/>
          <p:nvPr/>
        </p:nvGrpSpPr>
        <p:grpSpPr>
          <a:xfrm>
            <a:off x="5016292" y="646886"/>
            <a:ext cx="7028618" cy="4787900"/>
            <a:chOff x="5016293" y="647700"/>
            <a:chExt cx="7028618" cy="4787900"/>
          </a:xfrm>
        </p:grpSpPr>
        <p:sp>
          <p:nvSpPr>
            <p:cNvPr id="18" name="Rectangle: Rounded Corners 17"/>
            <p:cNvSpPr/>
            <p:nvPr/>
          </p:nvSpPr>
          <p:spPr>
            <a:xfrm>
              <a:off x="5016293" y="647700"/>
              <a:ext cx="7028618" cy="4787900"/>
            </a:xfrm>
            <a:prstGeom prst="roundRect">
              <a:avLst>
                <a:gd name="adj" fmla="val 3898"/>
              </a:avLst>
            </a:prstGeom>
            <a:solidFill>
              <a:srgbClr val="FEABA4"/>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ectangle: Rounded Corners 18"/>
            <p:cNvSpPr/>
            <p:nvPr/>
          </p:nvSpPr>
          <p:spPr>
            <a:xfrm>
              <a:off x="5277683" y="927100"/>
              <a:ext cx="6052591" cy="4216400"/>
            </a:xfrm>
            <a:prstGeom prst="roundRect">
              <a:avLst>
                <a:gd name="adj" fmla="val 5263"/>
              </a:avLst>
            </a:prstGeom>
            <a:solidFill>
              <a:schemeClr val="accent1">
                <a:lumMod val="40000"/>
                <a:lumOff val="6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Oval 19"/>
            <p:cNvSpPr/>
            <p:nvPr/>
          </p:nvSpPr>
          <p:spPr>
            <a:xfrm>
              <a:off x="11421836" y="2775042"/>
              <a:ext cx="531513" cy="52051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1" name="TextBox 20"/>
          <p:cNvSpPr txBox="1"/>
          <p:nvPr/>
        </p:nvSpPr>
        <p:spPr>
          <a:xfrm>
            <a:off x="21821" y="1201835"/>
            <a:ext cx="4972650" cy="754053"/>
          </a:xfrm>
          <a:prstGeom prst="rect">
            <a:avLst/>
          </a:prstGeom>
          <a:noFill/>
        </p:spPr>
        <p:txBody>
          <a:bodyPr wrap="square" rtlCol="0">
            <a:spAutoFit/>
          </a:bodyPr>
          <a:lstStyle/>
          <a:p>
            <a:pPr algn="ctr"/>
            <a:r>
              <a:rPr lang="en-US" sz="4300" dirty="0">
                <a:latin typeface="Lobster"/>
              </a:rPr>
              <a:t>   </a:t>
            </a:r>
            <a:r>
              <a:rPr lang="en-US" sz="4300" dirty="0" err="1">
                <a:latin typeface="Lobster"/>
              </a:rPr>
              <a:t>Phân</a:t>
            </a:r>
            <a:r>
              <a:rPr lang="en-US" sz="4300" dirty="0">
                <a:latin typeface="Lobster"/>
              </a:rPr>
              <a:t> </a:t>
            </a:r>
            <a:r>
              <a:rPr lang="en-US" sz="4300" dirty="0" err="1">
                <a:latin typeface="Lobster"/>
              </a:rPr>
              <a:t>loại</a:t>
            </a:r>
            <a:r>
              <a:rPr lang="en-US" sz="4300" dirty="0">
                <a:latin typeface="Lobster"/>
              </a:rPr>
              <a:t> </a:t>
            </a:r>
            <a:r>
              <a:rPr lang="en-US" sz="4300" dirty="0" err="1">
                <a:latin typeface="Lobster"/>
              </a:rPr>
              <a:t>hoa</a:t>
            </a:r>
            <a:endParaRPr lang="vi-VN" sz="4300" dirty="0">
              <a:latin typeface="Lobster"/>
            </a:endParaRPr>
          </a:p>
        </p:txBody>
      </p:sp>
      <p:pic>
        <p:nvPicPr>
          <p:cNvPr id="27" name="Picture 26" descr="A picture containing text&#10;&#10;Description automatically generated"/>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15340" t="32999" r="18149" b="32519"/>
          <a:stretch>
            <a:fillRect/>
          </a:stretch>
        </p:blipFill>
        <p:spPr>
          <a:xfrm>
            <a:off x="9623502" y="4772722"/>
            <a:ext cx="2568498" cy="2364678"/>
          </a:xfrm>
          <a:prstGeom prst="rect">
            <a:avLst/>
          </a:prstGeom>
        </p:spPr>
      </p:pic>
      <p:sp>
        <p:nvSpPr>
          <p:cNvPr id="28" name="TextBox 27"/>
          <p:cNvSpPr txBox="1"/>
          <p:nvPr/>
        </p:nvSpPr>
        <p:spPr>
          <a:xfrm>
            <a:off x="5346448" y="1138883"/>
            <a:ext cx="5561303" cy="3416320"/>
          </a:xfrm>
          <a:prstGeom prst="rect">
            <a:avLst/>
          </a:prstGeom>
          <a:noFill/>
        </p:spPr>
        <p:txBody>
          <a:bodyPr wrap="square" rtlCol="0">
            <a:spAutoFit/>
          </a:bodyPr>
          <a:lstStyle/>
          <a:p>
            <a:pPr marL="342900" indent="-342900">
              <a:buAutoNum type="arabicPeriod"/>
            </a:pPr>
            <a:r>
              <a:rPr lang="en-US" sz="3600" dirty="0" err="1">
                <a:latin typeface="iCiel Cadena" panose="02000503000000020004" pitchFamily="50" charset="0"/>
              </a:rPr>
              <a:t>Phân</a:t>
            </a:r>
            <a:r>
              <a:rPr lang="en-US" sz="3600" dirty="0">
                <a:latin typeface="iCiel Cadena" panose="02000503000000020004" pitchFamily="50" charset="0"/>
              </a:rPr>
              <a:t> </a:t>
            </a:r>
            <a:r>
              <a:rPr lang="en-US" sz="3600" dirty="0" err="1">
                <a:latin typeface="iCiel Cadena" panose="02000503000000020004" pitchFamily="50" charset="0"/>
              </a:rPr>
              <a:t>tích</a:t>
            </a:r>
            <a:r>
              <a:rPr lang="en-US" sz="3600" dirty="0">
                <a:latin typeface="iCiel Cadena" panose="02000503000000020004" pitchFamily="50" charset="0"/>
              </a:rPr>
              <a:t> </a:t>
            </a:r>
            <a:r>
              <a:rPr lang="en-US" sz="3600" dirty="0" err="1">
                <a:latin typeface="iCiel Cadena" panose="02000503000000020004" pitchFamily="50" charset="0"/>
              </a:rPr>
              <a:t>dữ</a:t>
            </a:r>
            <a:r>
              <a:rPr lang="en-US" sz="3600" dirty="0">
                <a:latin typeface="iCiel Cadena" panose="02000503000000020004" pitchFamily="50" charset="0"/>
              </a:rPr>
              <a:t> </a:t>
            </a:r>
            <a:r>
              <a:rPr lang="en-US" sz="3600" dirty="0" err="1">
                <a:latin typeface="iCiel Cadena" panose="02000503000000020004" pitchFamily="50" charset="0"/>
              </a:rPr>
              <a:t>liệu</a:t>
            </a:r>
            <a:r>
              <a:rPr lang="en-US" sz="3600" dirty="0">
                <a:latin typeface="iCiel Cadena" panose="02000503000000020004" pitchFamily="50" charset="0"/>
              </a:rPr>
              <a:t> </a:t>
            </a:r>
            <a:r>
              <a:rPr lang="en-US" sz="3600" dirty="0" err="1">
                <a:latin typeface="iCiel Cadena" panose="02000503000000020004" pitchFamily="50" charset="0"/>
              </a:rPr>
              <a:t>hoa</a:t>
            </a:r>
            <a:endParaRPr lang="en-US" sz="3600" dirty="0">
              <a:latin typeface="iCiel Cadena" panose="02000503000000020004" pitchFamily="50" charset="0"/>
            </a:endParaRPr>
          </a:p>
          <a:p>
            <a:pPr marL="342900" indent="-342900">
              <a:buAutoNum type="arabicPeriod"/>
            </a:pPr>
            <a:r>
              <a:rPr lang="en-US" sz="3600" dirty="0" err="1">
                <a:latin typeface="iCiel Cadena" panose="02000503000000020004" pitchFamily="50" charset="0"/>
              </a:rPr>
              <a:t>Giới</a:t>
            </a:r>
            <a:r>
              <a:rPr lang="en-US" sz="3600" dirty="0">
                <a:latin typeface="iCiel Cadena" panose="02000503000000020004" pitchFamily="50" charset="0"/>
              </a:rPr>
              <a:t> </a:t>
            </a:r>
            <a:r>
              <a:rPr lang="en-US" sz="3600" dirty="0" err="1">
                <a:latin typeface="iCiel Cadena" panose="02000503000000020004" pitchFamily="50" charset="0"/>
              </a:rPr>
              <a:t>thiệu</a:t>
            </a:r>
            <a:r>
              <a:rPr lang="en-US" sz="3600" dirty="0">
                <a:latin typeface="iCiel Cadena" panose="02000503000000020004" pitchFamily="50" charset="0"/>
              </a:rPr>
              <a:t> </a:t>
            </a:r>
            <a:r>
              <a:rPr lang="en-US" sz="3600" dirty="0" err="1">
                <a:latin typeface="iCiel Cadena" panose="02000503000000020004" pitchFamily="50" charset="0"/>
              </a:rPr>
              <a:t>thuật</a:t>
            </a:r>
            <a:r>
              <a:rPr lang="en-US" sz="3600" dirty="0">
                <a:latin typeface="iCiel Cadena" panose="02000503000000020004" pitchFamily="50" charset="0"/>
              </a:rPr>
              <a:t> </a:t>
            </a:r>
            <a:r>
              <a:rPr lang="en-US" sz="3600" dirty="0" err="1">
                <a:latin typeface="iCiel Cadena" panose="02000503000000020004" pitchFamily="50" charset="0"/>
              </a:rPr>
              <a:t>toán</a:t>
            </a:r>
            <a:r>
              <a:rPr lang="en-US" sz="3600" dirty="0">
                <a:latin typeface="iCiel Cadena" panose="02000503000000020004" pitchFamily="50" charset="0"/>
              </a:rPr>
              <a:t> KNN </a:t>
            </a:r>
            <a:r>
              <a:rPr lang="en-US" sz="3600" dirty="0" err="1">
                <a:latin typeface="iCiel Cadena" panose="02000503000000020004" pitchFamily="50" charset="0"/>
              </a:rPr>
              <a:t>phân</a:t>
            </a:r>
            <a:r>
              <a:rPr lang="en-US" sz="3600" dirty="0">
                <a:latin typeface="iCiel Cadena" panose="02000503000000020004" pitchFamily="50" charset="0"/>
              </a:rPr>
              <a:t> </a:t>
            </a:r>
            <a:r>
              <a:rPr lang="en-US" sz="3600" dirty="0" err="1">
                <a:latin typeface="iCiel Cadena" panose="02000503000000020004" pitchFamily="50" charset="0"/>
              </a:rPr>
              <a:t>loại</a:t>
            </a:r>
            <a:r>
              <a:rPr lang="en-US" sz="3600" dirty="0">
                <a:latin typeface="iCiel Cadena" panose="02000503000000020004" pitchFamily="50" charset="0"/>
              </a:rPr>
              <a:t> </a:t>
            </a:r>
            <a:r>
              <a:rPr lang="en-US" sz="3600" dirty="0" err="1">
                <a:latin typeface="iCiel Cadena" panose="02000503000000020004" pitchFamily="50" charset="0"/>
              </a:rPr>
              <a:t>hoa</a:t>
            </a:r>
            <a:endParaRPr lang="en-US" sz="3600" dirty="0">
              <a:latin typeface="iCiel Cadena" panose="02000503000000020004" pitchFamily="50" charset="0"/>
            </a:endParaRPr>
          </a:p>
          <a:p>
            <a:pPr marL="342900" indent="-342900">
              <a:buAutoNum type="arabicPeriod"/>
            </a:pPr>
            <a:r>
              <a:rPr lang="en-US" sz="3600" dirty="0" err="1">
                <a:latin typeface="iCiel Cadena" panose="02000503000000020004" pitchFamily="50" charset="0"/>
              </a:rPr>
              <a:t>Giới</a:t>
            </a:r>
            <a:r>
              <a:rPr lang="en-US" sz="3600" dirty="0">
                <a:latin typeface="iCiel Cadena" panose="02000503000000020004" pitchFamily="50" charset="0"/>
              </a:rPr>
              <a:t> </a:t>
            </a:r>
            <a:r>
              <a:rPr lang="en-US" sz="3600" dirty="0" err="1">
                <a:latin typeface="iCiel Cadena" panose="02000503000000020004" pitchFamily="50" charset="0"/>
              </a:rPr>
              <a:t>thiệu</a:t>
            </a:r>
            <a:r>
              <a:rPr lang="en-US" sz="3600" dirty="0">
                <a:latin typeface="iCiel Cadena" panose="02000503000000020004" pitchFamily="50" charset="0"/>
              </a:rPr>
              <a:t> </a:t>
            </a:r>
            <a:r>
              <a:rPr lang="en-US" sz="3600" dirty="0" err="1">
                <a:latin typeface="iCiel Cadena" panose="02000503000000020004" pitchFamily="50" charset="0"/>
              </a:rPr>
              <a:t>thuật</a:t>
            </a:r>
            <a:r>
              <a:rPr lang="en-US" sz="3600" dirty="0">
                <a:latin typeface="iCiel Cadena" panose="02000503000000020004" pitchFamily="50" charset="0"/>
              </a:rPr>
              <a:t> </a:t>
            </a:r>
            <a:r>
              <a:rPr lang="en-US" sz="3600" dirty="0" err="1">
                <a:latin typeface="iCiel Cadena" panose="02000503000000020004" pitchFamily="50" charset="0"/>
              </a:rPr>
              <a:t>toán</a:t>
            </a:r>
            <a:r>
              <a:rPr lang="en-US" sz="3600" dirty="0">
                <a:latin typeface="iCiel Cadena" panose="02000503000000020004" pitchFamily="50" charset="0"/>
              </a:rPr>
              <a:t> SVM </a:t>
            </a:r>
            <a:r>
              <a:rPr lang="en-US" sz="3600" dirty="0" err="1">
                <a:latin typeface="iCiel Cadena" panose="02000503000000020004" pitchFamily="50" charset="0"/>
              </a:rPr>
              <a:t>phân</a:t>
            </a:r>
            <a:r>
              <a:rPr lang="en-US" sz="3600" dirty="0">
                <a:latin typeface="iCiel Cadena" panose="02000503000000020004" pitchFamily="50" charset="0"/>
              </a:rPr>
              <a:t> </a:t>
            </a:r>
            <a:r>
              <a:rPr lang="en-US" sz="3600" dirty="0" err="1">
                <a:latin typeface="iCiel Cadena" panose="02000503000000020004" pitchFamily="50" charset="0"/>
              </a:rPr>
              <a:t>loại</a:t>
            </a:r>
            <a:r>
              <a:rPr lang="en-US" sz="3600" dirty="0">
                <a:latin typeface="iCiel Cadena" panose="02000503000000020004" pitchFamily="50" charset="0"/>
              </a:rPr>
              <a:t> </a:t>
            </a:r>
            <a:r>
              <a:rPr lang="en-US" sz="3600" dirty="0" err="1">
                <a:latin typeface="iCiel Cadena" panose="02000503000000020004" pitchFamily="50" charset="0"/>
              </a:rPr>
              <a:t>hoa</a:t>
            </a:r>
            <a:endParaRPr lang="en-US" sz="3600" dirty="0">
              <a:latin typeface="iCiel Cadena" panose="02000503000000020004" pitchFamily="50" charset="0"/>
            </a:endParaRPr>
          </a:p>
          <a:p>
            <a:pPr marL="342900" indent="-342900">
              <a:buAutoNum type="arabicPeriod"/>
            </a:pPr>
            <a:r>
              <a:rPr lang="en-US" sz="3600" dirty="0">
                <a:latin typeface="iCiel Cadena" panose="02000503000000020004" pitchFamily="50" charset="0"/>
              </a:rPr>
              <a:t>So </a:t>
            </a:r>
            <a:r>
              <a:rPr lang="en-US" sz="3600" dirty="0" err="1">
                <a:latin typeface="iCiel Cadena" panose="02000503000000020004" pitchFamily="50" charset="0"/>
              </a:rPr>
              <a:t>sánh</a:t>
            </a:r>
            <a:endParaRPr lang="en-US" sz="3600" dirty="0">
              <a:latin typeface="iCiel Cadena" panose="02000503000000020004" pitchFamily="50" charset="0"/>
            </a:endParaRPr>
          </a:p>
        </p:txBody>
      </p:sp>
      <p:sp>
        <p:nvSpPr>
          <p:cNvPr id="2" name="Slide Number Placeholder 1"/>
          <p:cNvSpPr>
            <a:spLocks noGrp="1"/>
          </p:cNvSpPr>
          <p:nvPr>
            <p:ph type="sldNum" sz="quarter" idx="12"/>
          </p:nvPr>
        </p:nvSpPr>
        <p:spPr/>
        <p:txBody>
          <a:bodyPr/>
          <a:lstStyle/>
          <a:p>
            <a:fld id="{149A78A4-89FC-44D0-BC56-BE4D261A002F}" type="slidenum">
              <a:rPr lang="vi-VN" smtClean="0"/>
              <a:t>3</a:t>
            </a:fld>
            <a:endParaRPr lang="vi-V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1+#ppt_w/2"/>
                                          </p:val>
                                        </p:tav>
                                        <p:tav tm="100000">
                                          <p:val>
                                            <p:strVal val="#ppt_x"/>
                                          </p:val>
                                        </p:tav>
                                      </p:tavLst>
                                    </p:anim>
                                    <p:anim calcmode="lin" valueType="num">
                                      <p:cBhvr additive="base">
                                        <p:cTn id="12" dur="10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3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1500" fill="hold"/>
                                        <p:tgtEl>
                                          <p:spTgt spid="17"/>
                                        </p:tgtEl>
                                        <p:attrNameLst>
                                          <p:attrName>ppt_x</p:attrName>
                                        </p:attrNameLst>
                                      </p:cBhvr>
                                      <p:tavLst>
                                        <p:tav tm="0">
                                          <p:val>
                                            <p:strVal val="1+#ppt_w/2"/>
                                          </p:val>
                                        </p:tav>
                                        <p:tav tm="100000">
                                          <p:val>
                                            <p:strVal val="#ppt_x"/>
                                          </p:val>
                                        </p:tav>
                                      </p:tavLst>
                                    </p:anim>
                                    <p:anim calcmode="lin" valueType="num">
                                      <p:cBhvr additive="base">
                                        <p:cTn id="16" dur="1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6" decel="100000" fill="hold" nodeType="withEffect">
                                  <p:stCondLst>
                                    <p:cond delay="60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1000" fill="hold"/>
                                        <p:tgtEl>
                                          <p:spTgt spid="27"/>
                                        </p:tgtEl>
                                        <p:attrNameLst>
                                          <p:attrName>ppt_x</p:attrName>
                                        </p:attrNameLst>
                                      </p:cBhvr>
                                      <p:tavLst>
                                        <p:tav tm="0">
                                          <p:val>
                                            <p:strVal val="1+#ppt_w/2"/>
                                          </p:val>
                                        </p:tav>
                                        <p:tav tm="100000">
                                          <p:val>
                                            <p:strVal val="#ppt_x"/>
                                          </p:val>
                                        </p:tav>
                                      </p:tavLst>
                                    </p:anim>
                                    <p:anim calcmode="lin" valueType="num">
                                      <p:cBhvr additive="base">
                                        <p:cTn id="20" dur="1000" fill="hold"/>
                                        <p:tgtEl>
                                          <p:spTgt spid="27"/>
                                        </p:tgtEl>
                                        <p:attrNameLst>
                                          <p:attrName>ppt_y</p:attrName>
                                        </p:attrNameLst>
                                      </p:cBhvr>
                                      <p:tavLst>
                                        <p:tav tm="0">
                                          <p:val>
                                            <p:strVal val="1+#ppt_h/2"/>
                                          </p:val>
                                        </p:tav>
                                        <p:tav tm="100000">
                                          <p:val>
                                            <p:strVal val="#ppt_y"/>
                                          </p:val>
                                        </p:tav>
                                      </p:tavLst>
                                    </p:anim>
                                  </p:childTnLst>
                                </p:cTn>
                              </p:par>
                              <p:par>
                                <p:cTn id="21" presetID="10" presetClass="entr" presetSubtype="0" fill="hold" nodeType="withEffect">
                                  <p:stCondLst>
                                    <p:cond delay="2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16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xEl>
                                              <p:pRg st="0" end="0"/>
                                            </p:txEl>
                                          </p:spTgt>
                                        </p:tgtEl>
                                        <p:attrNameLst>
                                          <p:attrName>style.visibility</p:attrName>
                                        </p:attrNameLst>
                                      </p:cBhvr>
                                      <p:to>
                                        <p:strVal val="visible"/>
                                      </p:to>
                                    </p:set>
                                    <p:animEffect transition="in" filter="fade">
                                      <p:cBhvr>
                                        <p:cTn id="31" dur="500"/>
                                        <p:tgtEl>
                                          <p:spTgt spid="28">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
                                            <p:txEl>
                                              <p:pRg st="1" end="1"/>
                                            </p:txEl>
                                          </p:spTgt>
                                        </p:tgtEl>
                                        <p:attrNameLst>
                                          <p:attrName>style.visibility</p:attrName>
                                        </p:attrNameLst>
                                      </p:cBhvr>
                                      <p:to>
                                        <p:strVal val="visible"/>
                                      </p:to>
                                    </p:set>
                                    <p:animEffect transition="in" filter="fade">
                                      <p:cBhvr>
                                        <p:cTn id="36" dur="500"/>
                                        <p:tgtEl>
                                          <p:spTgt spid="28">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8">
                                            <p:txEl>
                                              <p:pRg st="2" end="2"/>
                                            </p:txEl>
                                          </p:spTgt>
                                        </p:tgtEl>
                                        <p:attrNameLst>
                                          <p:attrName>style.visibility</p:attrName>
                                        </p:attrNameLst>
                                      </p:cBhvr>
                                      <p:to>
                                        <p:strVal val="visible"/>
                                      </p:to>
                                    </p:set>
                                    <p:animEffect transition="in" filter="fade">
                                      <p:cBhvr>
                                        <p:cTn id="41" dur="500"/>
                                        <p:tgtEl>
                                          <p:spTgt spid="28">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8">
                                            <p:txEl>
                                              <p:pRg st="3" end="3"/>
                                            </p:txEl>
                                          </p:spTgt>
                                        </p:tgtEl>
                                        <p:attrNameLst>
                                          <p:attrName>style.visibility</p:attrName>
                                        </p:attrNameLst>
                                      </p:cBhvr>
                                      <p:to>
                                        <p:strVal val="visible"/>
                                      </p:to>
                                    </p:set>
                                    <p:animEffect transition="in" filter="fade">
                                      <p:cBhvr>
                                        <p:cTn id="46" dur="500"/>
                                        <p:tgtEl>
                                          <p:spTgt spid="2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CA9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p:cNvSpPr txBox="1"/>
          <p:nvPr/>
        </p:nvSpPr>
        <p:spPr>
          <a:xfrm>
            <a:off x="2388358" y="1604704"/>
            <a:ext cx="7342495" cy="2554545"/>
          </a:xfrm>
          <a:prstGeom prst="rect">
            <a:avLst/>
          </a:prstGeom>
          <a:noFill/>
        </p:spPr>
        <p:txBody>
          <a:bodyPr wrap="square" rtlCol="0">
            <a:spAutoFit/>
          </a:bodyPr>
          <a:lstStyle/>
          <a:p>
            <a:pPr algn="ctr"/>
            <a:r>
              <a:rPr lang="en-US" sz="8000" b="1" dirty="0" err="1">
                <a:ln w="12700">
                  <a:solidFill>
                    <a:schemeClr val="tx1"/>
                  </a:solidFill>
                </a:ln>
                <a:solidFill>
                  <a:srgbClr val="473A2C"/>
                </a:solidFill>
                <a:latin typeface="iCiel Cadena" panose="02000503000000020004" pitchFamily="50" charset="0"/>
              </a:rPr>
              <a:t>Phân</a:t>
            </a:r>
            <a:r>
              <a:rPr lang="en-US" sz="8000" b="1" dirty="0">
                <a:ln w="12700">
                  <a:solidFill>
                    <a:schemeClr val="tx1"/>
                  </a:solidFill>
                </a:ln>
                <a:solidFill>
                  <a:srgbClr val="473A2C"/>
                </a:solidFill>
                <a:latin typeface="iCiel Cadena" panose="02000503000000020004" pitchFamily="50" charset="0"/>
              </a:rPr>
              <a:t> </a:t>
            </a:r>
            <a:r>
              <a:rPr lang="en-US" sz="8000" b="1" dirty="0" err="1">
                <a:ln w="12700">
                  <a:solidFill>
                    <a:schemeClr val="tx1"/>
                  </a:solidFill>
                </a:ln>
                <a:solidFill>
                  <a:srgbClr val="473A2C"/>
                </a:solidFill>
                <a:latin typeface="iCiel Cadena" panose="02000503000000020004" pitchFamily="50" charset="0"/>
              </a:rPr>
              <a:t>tích</a:t>
            </a:r>
            <a:r>
              <a:rPr lang="en-US" sz="8000" b="1" dirty="0">
                <a:ln w="12700">
                  <a:solidFill>
                    <a:schemeClr val="tx1"/>
                  </a:solidFill>
                </a:ln>
                <a:solidFill>
                  <a:srgbClr val="473A2C"/>
                </a:solidFill>
                <a:latin typeface="iCiel Cadena" panose="02000503000000020004" pitchFamily="50" charset="0"/>
              </a:rPr>
              <a:t> </a:t>
            </a:r>
            <a:r>
              <a:rPr lang="en-US" sz="8000" b="1" dirty="0" err="1">
                <a:ln w="12700">
                  <a:solidFill>
                    <a:schemeClr val="tx1"/>
                  </a:solidFill>
                </a:ln>
                <a:solidFill>
                  <a:srgbClr val="473A2C"/>
                </a:solidFill>
                <a:latin typeface="iCiel Cadena" panose="02000503000000020004" pitchFamily="50" charset="0"/>
              </a:rPr>
              <a:t>dữ</a:t>
            </a:r>
            <a:r>
              <a:rPr lang="en-US" sz="8000" b="1" dirty="0">
                <a:ln w="12700">
                  <a:solidFill>
                    <a:schemeClr val="tx1"/>
                  </a:solidFill>
                </a:ln>
                <a:solidFill>
                  <a:srgbClr val="473A2C"/>
                </a:solidFill>
                <a:latin typeface="iCiel Cadena" panose="02000503000000020004" pitchFamily="50" charset="0"/>
              </a:rPr>
              <a:t> </a:t>
            </a:r>
            <a:r>
              <a:rPr lang="en-US" sz="8000" b="1" dirty="0" err="1">
                <a:ln w="12700">
                  <a:solidFill>
                    <a:schemeClr val="tx1"/>
                  </a:solidFill>
                </a:ln>
                <a:solidFill>
                  <a:srgbClr val="473A2C"/>
                </a:solidFill>
                <a:latin typeface="iCiel Cadena" panose="02000503000000020004" pitchFamily="50" charset="0"/>
              </a:rPr>
              <a:t>liệu</a:t>
            </a:r>
            <a:r>
              <a:rPr lang="en-US" sz="8000" b="1" dirty="0">
                <a:ln w="12700">
                  <a:solidFill>
                    <a:schemeClr val="tx1"/>
                  </a:solidFill>
                </a:ln>
                <a:solidFill>
                  <a:srgbClr val="473A2C"/>
                </a:solidFill>
                <a:latin typeface="iCiel Cadena" panose="02000503000000020004" pitchFamily="50" charset="0"/>
              </a:rPr>
              <a:t> </a:t>
            </a:r>
            <a:r>
              <a:rPr lang="en-US" sz="8000" b="1" dirty="0" err="1">
                <a:ln w="12700">
                  <a:solidFill>
                    <a:schemeClr val="tx1"/>
                  </a:solidFill>
                </a:ln>
                <a:solidFill>
                  <a:srgbClr val="473A2C"/>
                </a:solidFill>
                <a:latin typeface="iCiel Cadena" panose="02000503000000020004" pitchFamily="50" charset="0"/>
              </a:rPr>
              <a:t>các</a:t>
            </a:r>
            <a:r>
              <a:rPr lang="en-US" sz="8000" b="1" dirty="0">
                <a:ln w="12700">
                  <a:solidFill>
                    <a:schemeClr val="tx1"/>
                  </a:solidFill>
                </a:ln>
                <a:solidFill>
                  <a:srgbClr val="473A2C"/>
                </a:solidFill>
                <a:latin typeface="iCiel Cadena" panose="02000503000000020004" pitchFamily="50" charset="0"/>
              </a:rPr>
              <a:t> </a:t>
            </a:r>
            <a:r>
              <a:rPr lang="en-US" sz="8000" b="1" dirty="0" err="1">
                <a:ln w="12700">
                  <a:solidFill>
                    <a:schemeClr val="tx1"/>
                  </a:solidFill>
                </a:ln>
                <a:solidFill>
                  <a:srgbClr val="473A2C"/>
                </a:solidFill>
                <a:latin typeface="iCiel Cadena" panose="02000503000000020004" pitchFamily="50" charset="0"/>
              </a:rPr>
              <a:t>loài</a:t>
            </a:r>
            <a:r>
              <a:rPr lang="en-US" sz="8000" b="1" dirty="0">
                <a:ln w="12700">
                  <a:solidFill>
                    <a:schemeClr val="tx1"/>
                  </a:solidFill>
                </a:ln>
                <a:solidFill>
                  <a:srgbClr val="473A2C"/>
                </a:solidFill>
                <a:latin typeface="iCiel Cadena" panose="02000503000000020004" pitchFamily="50" charset="0"/>
              </a:rPr>
              <a:t> </a:t>
            </a:r>
            <a:r>
              <a:rPr lang="en-US" sz="8000" b="1" dirty="0" err="1">
                <a:ln w="12700">
                  <a:solidFill>
                    <a:schemeClr val="tx1"/>
                  </a:solidFill>
                </a:ln>
                <a:solidFill>
                  <a:srgbClr val="473A2C"/>
                </a:solidFill>
                <a:latin typeface="iCiel Cadena" panose="02000503000000020004" pitchFamily="50" charset="0"/>
              </a:rPr>
              <a:t>hoa</a:t>
            </a:r>
            <a:endParaRPr lang="vi-VN" sz="8000" b="1" dirty="0">
              <a:ln w="12700">
                <a:solidFill>
                  <a:schemeClr val="tx1"/>
                </a:solidFill>
              </a:ln>
              <a:solidFill>
                <a:srgbClr val="473A2C"/>
              </a:solidFill>
              <a:latin typeface="iCiel Cadena" panose="02000503000000020004" pitchFamily="50"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3619499"/>
            <a:ext cx="3019335" cy="3019335"/>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11" y="45374"/>
            <a:ext cx="1603757" cy="854000"/>
          </a:xfrm>
          <a:prstGeom prst="rect">
            <a:avLst/>
          </a:prstGeom>
        </p:spPr>
      </p:pic>
      <p:pic>
        <p:nvPicPr>
          <p:cNvPr id="12" name="Picture 11"/>
          <p:cNvPicPr>
            <a:picLocks noChangeAspect="1"/>
          </p:cNvPicPr>
          <p:nvPr/>
        </p:nvPicPr>
        <p:blipFill>
          <a:blip r:embed="rId4" cstate="print">
            <a:extLst>
              <a:ext uri="{BEBA8EAE-BF5A-486C-A8C5-ECC9F3942E4B}">
                <a14:imgProps xmlns:a14="http://schemas.microsoft.com/office/drawing/2010/main">
                  <a14:imgLayer r:embed="rId5">
                    <a14:imgEffect>
                      <a14:backgroundRemoval t="2596" b="90576" l="7614" r="94091">
                        <a14:foregroundMark x1="43295" y1="7167" x2="63068" y2="9086"/>
                        <a14:foregroundMark x1="85795" y1="46275" x2="87273" y2="65801"/>
                        <a14:foregroundMark x1="68523" y1="35497" x2="65341" y2="82280"/>
                        <a14:foregroundMark x1="58750" y1="46670" x2="66023" y2="56433"/>
                        <a14:foregroundMark x1="66023" y1="56433" x2="67045" y2="65801"/>
                        <a14:foregroundMark x1="59886" y1="43510" x2="69886" y2="73081"/>
                        <a14:foregroundMark x1="64545" y1="41591" x2="73068" y2="67664"/>
                        <a14:foregroundMark x1="7727" y1="56095" x2="8182" y2="65914"/>
                        <a14:foregroundMark x1="25227" y1="68736" x2="40909" y2="82675"/>
                        <a14:foregroundMark x1="33523" y1="83521" x2="60909" y2="84876"/>
                        <a14:foregroundMark x1="52614" y1="90519" x2="59432" y2="90068"/>
                        <a14:foregroundMark x1="47273" y1="88600" x2="53068" y2="89334"/>
                        <a14:foregroundMark x1="69659" y1="6546" x2="71364" y2="8860"/>
                        <a14:foregroundMark x1="22045" y1="14052" x2="37727" y2="19018"/>
                        <a14:foregroundMark x1="50455" y1="3894" x2="51818" y2="5926"/>
                        <a14:foregroundMark x1="81932" y1="31659" x2="87500" y2="40745"/>
                        <a14:foregroundMark x1="73864" y1="11174" x2="73864" y2="11174"/>
                        <a14:foregroundMark x1="84091" y1="26411" x2="84091" y2="26411"/>
                        <a14:foregroundMark x1="87500" y1="31377" x2="87500" y2="31377"/>
                        <a14:foregroundMark x1="82614" y1="22912" x2="82614" y2="22912"/>
                        <a14:foregroundMark x1="32614" y1="27991" x2="46023" y2="60497"/>
                        <a14:foregroundMark x1="33295" y1="11400" x2="33864" y2="12980"/>
                        <a14:foregroundMark x1="15795" y1="35045" x2="15795" y2="35045"/>
                        <a14:foregroundMark x1="17955" y1="32788" x2="17955" y2="32788"/>
                        <a14:foregroundMark x1="19432" y1="31208" x2="19432" y2="31208"/>
                        <a14:foregroundMark x1="20909" y1="29458" x2="20909" y2="29458"/>
                        <a14:foregroundMark x1="21705" y1="28612" x2="21705" y2="28612"/>
                        <a14:foregroundMark x1="19886" y1="30418" x2="20114" y2="30418"/>
                        <a14:foregroundMark x1="13068" y1="38713" x2="13068" y2="38713"/>
                        <a14:foregroundMark x1="13409" y1="37641" x2="13409" y2="37641"/>
                        <a14:foregroundMark x1="10909" y1="41422" x2="10909" y2="41422"/>
                        <a14:foregroundMark x1="17273" y1="72856" x2="17273" y2="72856"/>
                        <a14:foregroundMark x1="13636" y1="70542" x2="13636" y2="70542"/>
                        <a14:foregroundMark x1="9773" y1="67664" x2="9773" y2="67664"/>
                        <a14:foregroundMark x1="17727" y1="76298" x2="17727" y2="76298"/>
                        <a14:foregroundMark x1="22727" y1="82731" x2="22727" y2="82731"/>
                        <a14:foregroundMark x1="17386" y1="74549" x2="17386" y2="74549"/>
                        <a14:foregroundMark x1="21250" y1="81151" x2="21250" y2="81151"/>
                        <a14:foregroundMark x1="19318" y1="79289" x2="19318" y2="79289"/>
                        <a14:foregroundMark x1="20341" y1="80135" x2="20341" y2="80135"/>
                        <a14:foregroundMark x1="22159" y1="81998" x2="22159" y2="81998"/>
                        <a14:foregroundMark x1="35114" y1="87698" x2="35114" y2="87698"/>
                        <a14:foregroundMark x1="20568" y1="86569" x2="20568" y2="86569"/>
                        <a14:foregroundMark x1="60114" y1="90632" x2="60114" y2="90632"/>
                        <a14:foregroundMark x1="65455" y1="90632" x2="65455" y2="90632"/>
                        <a14:foregroundMark x1="71932" y1="89898" x2="71932" y2="89898"/>
                        <a14:foregroundMark x1="77386" y1="88318" x2="77386" y2="88318"/>
                        <a14:foregroundMark x1="76932" y1="84255" x2="76932" y2="84255"/>
                        <a14:foregroundMark x1="76477" y1="78217" x2="76477" y2="78217"/>
                        <a14:foregroundMark x1="78409" y1="75847" x2="78409" y2="75847"/>
                        <a14:foregroundMark x1="85682" y1="72009" x2="85682" y2="72009"/>
                        <a14:foregroundMark x1="87386" y1="70260" x2="87386" y2="70260"/>
                        <a14:foregroundMark x1="89886" y1="67833" x2="89886" y2="67833"/>
                        <a14:foregroundMark x1="88182" y1="31828" x2="88182" y2="31828"/>
                        <a14:foregroundMark x1="86705" y1="29402" x2="86705" y2="29402"/>
                        <a14:foregroundMark x1="78182" y1="16591" x2="78182" y2="16591"/>
                        <a14:foregroundMark x1="76250" y1="14052" x2="76250" y2="14052"/>
                        <a14:foregroundMark x1="81136" y1="20655" x2="81136" y2="20655"/>
                        <a14:foregroundMark x1="85568" y1="27201" x2="85568" y2="27201"/>
                        <a14:foregroundMark x1="72273" y1="9086" x2="72273" y2="9086"/>
                        <a14:foregroundMark x1="68295" y1="5587" x2="68295" y2="5587"/>
                        <a14:foregroundMark x1="66705" y1="6659" x2="66705" y2="6659"/>
                        <a14:foregroundMark x1="57614" y1="4740" x2="57614" y2="4740"/>
                        <a14:foregroundMark x1="60568" y1="5023" x2="60568" y2="5023"/>
                        <a14:foregroundMark x1="42159" y1="5700" x2="42159" y2="5700"/>
                        <a14:foregroundMark x1="36818" y1="7844" x2="36818" y2="7844"/>
                        <a14:foregroundMark x1="44091" y1="5643" x2="44091" y2="5643"/>
                        <a14:foregroundMark x1="39432" y1="6603" x2="39432" y2="6603"/>
                        <a14:foregroundMark x1="33977" y1="9029" x2="33977" y2="9029"/>
                        <a14:foregroundMark x1="31818" y1="11005" x2="31818" y2="11005"/>
                        <a14:foregroundMark x1="33068" y1="9989" x2="33068" y2="9989"/>
                        <a14:foregroundMark x1="17045" y1="13600" x2="17273" y2="13600"/>
                        <a14:foregroundMark x1="20341" y1="12472" x2="19886" y2="12585"/>
                        <a14:foregroundMark x1="15795" y1="14616" x2="14886" y2="16253"/>
                        <a14:foregroundMark x1="50000" y1="2596" x2="50000" y2="2596"/>
                        <a14:foregroundMark x1="74659" y1="6828" x2="74659" y2="6828"/>
                        <a14:foregroundMark x1="91932" y1="39729" x2="91932" y2="39729"/>
                        <a14:foregroundMark x1="94091" y1="60102" x2="94091" y2="60102"/>
                      </a14:backgroundRemoval>
                    </a14:imgEffect>
                  </a14:imgLayer>
                </a14:imgProps>
              </a:ext>
              <a:ext uri="{28A0092B-C50C-407E-A947-70E740481C1C}">
                <a14:useLocalDpi xmlns:a14="http://schemas.microsoft.com/office/drawing/2010/main" val="0"/>
              </a:ext>
            </a:extLst>
          </a:blip>
          <a:stretch>
            <a:fillRect/>
          </a:stretch>
        </p:blipFill>
        <p:spPr>
          <a:xfrm>
            <a:off x="8531712" y="3114583"/>
            <a:ext cx="2000940" cy="4029165"/>
          </a:xfrm>
          <a:prstGeom prst="rect">
            <a:avLst/>
          </a:prstGeom>
        </p:spPr>
      </p:pic>
      <p:pic>
        <p:nvPicPr>
          <p:cNvPr id="13" name="Picture 12" descr="A picture containing text&#10;&#10;Description automatically generate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17350" y="4159249"/>
            <a:ext cx="1376746" cy="2349500"/>
          </a:xfrm>
          <a:prstGeom prst="rect">
            <a:avLst/>
          </a:prstGeom>
        </p:spPr>
      </p:pic>
      <p:sp>
        <p:nvSpPr>
          <p:cNvPr id="14" name="Rectangle 13"/>
          <p:cNvSpPr/>
          <p:nvPr/>
        </p:nvSpPr>
        <p:spPr>
          <a:xfrm>
            <a:off x="12192000" y="472374"/>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14"/>
          <p:cNvSpPr/>
          <p:nvPr/>
        </p:nvSpPr>
        <p:spPr>
          <a:xfrm>
            <a:off x="-10337950" y="6132829"/>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Slide Number Placeholder 1"/>
          <p:cNvSpPr>
            <a:spLocks noGrp="1"/>
          </p:cNvSpPr>
          <p:nvPr>
            <p:ph type="sldNum" sz="quarter" idx="12"/>
          </p:nvPr>
        </p:nvSpPr>
        <p:spPr/>
        <p:txBody>
          <a:bodyPr/>
          <a:lstStyle/>
          <a:p>
            <a:fld id="{149A78A4-89FC-44D0-BC56-BE4D261A002F}" type="slidenum">
              <a:rPr lang="vi-VN" smtClean="0"/>
              <a:t>4</a:t>
            </a:fld>
            <a:endParaRPr lang="vi-VN"/>
          </a:p>
        </p:txBody>
      </p:sp>
    </p:spTree>
    <p:extLst>
      <p:ext uri="{BB962C8B-B14F-4D97-AF65-F5344CB8AC3E}">
        <p14:creationId xmlns:p14="http://schemas.microsoft.com/office/powerpoint/2010/main" val="98733090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CA9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buFont typeface="Arial" pitchFamily="34" charset="0"/>
              <a:buChar char="•"/>
            </a:pPr>
            <a:r>
              <a:rPr lang="vi-VN" sz="2400" dirty="0">
                <a:solidFill>
                  <a:schemeClr val="tx1"/>
                </a:solidFill>
              </a:rPr>
              <a:t>Tập dữ liệu này bao gồm 4242 hình ảnh của 5 loại hoa hồng (rose), hoa mặt trời (sunflower), hoa bồ công anh (dandelion), hoa cúc (daisy) và hoa tulip. Nhóm đã thu thập dữ liệu dựa trên các trang web flicr, google images, yandex. Tập hình ảnh được chia thành 5 lớp, mỗi lớp có khoảng 800 hình, có kích thước xấp xỉ 320x320 pixel.</a:t>
            </a:r>
          </a:p>
          <a:p>
            <a:pPr marL="457200" indent="-457200" algn="just">
              <a:buFont typeface="Arial" pitchFamily="34" charset="0"/>
              <a:buChar char="•"/>
            </a:pPr>
            <a:endParaRPr lang="en-US" sz="2400" dirty="0">
              <a:solidFill>
                <a:schemeClr val="tx1"/>
              </a:solidFill>
            </a:endParaRPr>
          </a:p>
          <a:p>
            <a:pPr marL="457200" indent="-457200" algn="just">
              <a:buFont typeface="Arial" pitchFamily="34" charset="0"/>
              <a:buChar char="•"/>
            </a:pPr>
            <a:r>
              <a:rPr lang="en-US" sz="2400" dirty="0" err="1">
                <a:solidFill>
                  <a:schemeClr val="tx1"/>
                </a:solidFill>
                <a:latin typeface="Arial" panose="020B0604020202020204" pitchFamily="34" charset="0"/>
                <a:cs typeface="Arial" panose="020B0604020202020204" pitchFamily="34" charset="0"/>
              </a:rPr>
              <a:t>Trước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khi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phân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tích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dữ</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liệu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bức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ảnh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có</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tỷ</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lệ</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chiều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rộng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và</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chiều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cao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lớn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hơn</a:t>
            </a:r>
            <a:r>
              <a:rPr lang="en-US" sz="2400" dirty="0">
                <a:solidFill>
                  <a:schemeClr val="tx1"/>
                </a:solidFill>
                <a:latin typeface="Arial" panose="020B0604020202020204" pitchFamily="34" charset="0"/>
                <a:cs typeface="Arial" panose="020B0604020202020204" pitchFamily="34" charset="0"/>
              </a:rPr>
              <a:t> 2 </a:t>
            </a:r>
            <a:r>
              <a:rPr lang="en-US" sz="2400" dirty="0" err="1">
                <a:solidFill>
                  <a:schemeClr val="tx1"/>
                </a:solidFill>
                <a:latin typeface="Arial" panose="020B0604020202020204" pitchFamily="34" charset="0"/>
                <a:cs typeface="Arial" panose="020B0604020202020204" pitchFamily="34" charset="0"/>
              </a:rPr>
              <a:t>thì</a:t>
            </a:r>
            <a:r>
              <a:rPr lang="en-US" sz="2400" dirty="0">
                <a:solidFill>
                  <a:schemeClr val="tx1"/>
                </a:solidFill>
                <a:latin typeface="Arial" panose="020B0604020202020204" pitchFamily="34" charset="0"/>
                <a:cs typeface="Arial" panose="020B0604020202020204" pitchFamily="34" charset="0"/>
              </a:rPr>
              <a:t> ta </a:t>
            </a:r>
            <a:r>
              <a:rPr lang="en-US" sz="2400" dirty="0" err="1">
                <a:solidFill>
                  <a:schemeClr val="tx1"/>
                </a:solidFill>
                <a:latin typeface="Arial" panose="020B0604020202020204" pitchFamily="34" charset="0"/>
                <a:cs typeface="Arial" panose="020B0604020202020204" pitchFamily="34" charset="0"/>
              </a:rPr>
              <a:t>sẽ</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loại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chúng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ra</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khỏi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tập</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dữ</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liệu</a:t>
            </a:r>
            <a:r>
              <a:rPr lang="en-US" sz="2400" dirty="0">
                <a:solidFill>
                  <a:schemeClr val="tx1"/>
                </a:solidFill>
                <a:latin typeface="Arial" panose="020B0604020202020204" pitchFamily="34" charset="0"/>
                <a:cs typeface="Arial" panose="020B0604020202020204" pitchFamily="34" charset="0"/>
              </a:rPr>
              <a:t>.</a:t>
            </a:r>
          </a:p>
          <a:p>
            <a:pPr marL="457200" indent="-457200" algn="just">
              <a:buFont typeface="Arial" pitchFamily="34" charset="0"/>
              <a:buChar char="•"/>
            </a:pPr>
            <a:endParaRPr lang="en-US" sz="2400" dirty="0">
              <a:solidFill>
                <a:schemeClr val="tx1"/>
              </a:solidFill>
              <a:latin typeface="Arial" panose="020B0604020202020204" pitchFamily="34" charset="0"/>
              <a:cs typeface="Arial" panose="020B0604020202020204" pitchFamily="34" charset="0"/>
            </a:endParaRPr>
          </a:p>
          <a:p>
            <a:pPr marL="457200" indent="-457200" algn="just">
              <a:buFont typeface="Arial" pitchFamily="34" charset="0"/>
              <a:buChar char="•"/>
            </a:pPr>
            <a:r>
              <a:rPr lang="en-US" sz="2400" dirty="0">
                <a:solidFill>
                  <a:schemeClr val="tx1"/>
                </a:solidFill>
                <a:latin typeface="Arial" panose="020B0604020202020204" pitchFamily="34" charset="0"/>
                <a:cs typeface="Arial" panose="020B0604020202020204" pitchFamily="34" charset="0"/>
              </a:rPr>
              <a:t>Sau </a:t>
            </a:r>
            <a:r>
              <a:rPr lang="en-US" sz="2400" dirty="0" err="1">
                <a:solidFill>
                  <a:schemeClr val="tx1"/>
                </a:solidFill>
                <a:latin typeface="Arial" panose="020B0604020202020204" pitchFamily="34" charset="0"/>
                <a:cs typeface="Arial" panose="020B0604020202020204" pitchFamily="34" charset="0"/>
              </a:rPr>
              <a:t>khi</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phân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tích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dữ</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liệu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bức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ảnh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sẽ</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bắt</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đầu</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traning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cho</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máy</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học</a:t>
            </a:r>
            <a:r>
              <a:rPr lang="en-US" sz="2400" dirty="0">
                <a:solidFill>
                  <a:schemeClr val="tx1"/>
                </a:solidFill>
                <a:latin typeface="Arial" panose="020B0604020202020204" pitchFamily="34" charset="0"/>
                <a:cs typeface="Arial" panose="020B0604020202020204" pitchFamily="34"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11" y="159674"/>
            <a:ext cx="1603757" cy="854000"/>
          </a:xfrm>
          <a:prstGeom prst="rect">
            <a:avLst/>
          </a:prstGeom>
        </p:spPr>
      </p:pic>
      <p:pic>
        <p:nvPicPr>
          <p:cNvPr id="11" name="Picture 10" descr="A picture containing text&#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5378" y="4860534"/>
            <a:ext cx="1170463" cy="1997466"/>
          </a:xfrm>
          <a:prstGeom prst="rect">
            <a:avLst/>
          </a:prstGeom>
        </p:spPr>
      </p:pic>
      <p:sp>
        <p:nvSpPr>
          <p:cNvPr id="12" name="TextBox 11"/>
          <p:cNvSpPr txBox="1"/>
          <p:nvPr/>
        </p:nvSpPr>
        <p:spPr>
          <a:xfrm>
            <a:off x="3334870" y="749300"/>
            <a:ext cx="5522259" cy="769441"/>
          </a:xfrm>
          <a:prstGeom prst="rect">
            <a:avLst/>
          </a:prstGeom>
          <a:noFill/>
        </p:spPr>
        <p:txBody>
          <a:bodyPr wrap="square" rtlCol="0">
            <a:spAutoFit/>
          </a:bodyPr>
          <a:lstStyle/>
          <a:p>
            <a:pPr algn="ctr"/>
            <a:r>
              <a:rPr lang="en-US" sz="4400" b="1" dirty="0" err="1">
                <a:ln w="12700">
                  <a:solidFill>
                    <a:schemeClr val="tx1"/>
                  </a:solidFill>
                </a:ln>
                <a:solidFill>
                  <a:srgbClr val="473A2C"/>
                </a:solidFill>
                <a:latin typeface="iCiel Cadena" panose="02000503000000020004" pitchFamily="50" charset="0"/>
              </a:rPr>
              <a:t>Giới</a:t>
            </a:r>
            <a:r>
              <a:rPr lang="en-US" sz="4400" b="1" dirty="0">
                <a:ln w="12700">
                  <a:solidFill>
                    <a:schemeClr val="tx1"/>
                  </a:solidFill>
                </a:ln>
                <a:solidFill>
                  <a:srgbClr val="473A2C"/>
                </a:solidFill>
                <a:latin typeface="iCiel Cadena" panose="02000503000000020004" pitchFamily="50" charset="0"/>
              </a:rPr>
              <a:t> </a:t>
            </a:r>
            <a:r>
              <a:rPr lang="en-US" sz="4400" b="1" dirty="0" err="1">
                <a:ln w="12700">
                  <a:solidFill>
                    <a:schemeClr val="tx1"/>
                  </a:solidFill>
                </a:ln>
                <a:solidFill>
                  <a:srgbClr val="473A2C"/>
                </a:solidFill>
                <a:latin typeface="iCiel Cadena" panose="02000503000000020004" pitchFamily="50" charset="0"/>
              </a:rPr>
              <a:t>thiệu</a:t>
            </a:r>
            <a:endParaRPr lang="vi-VN" sz="4400" b="1" dirty="0">
              <a:ln w="12700">
                <a:solidFill>
                  <a:schemeClr val="tx1"/>
                </a:solidFill>
              </a:ln>
              <a:solidFill>
                <a:srgbClr val="473A2C"/>
              </a:solidFill>
              <a:latin typeface="iCiel Cadena" panose="02000503000000020004" pitchFamily="50" charset="0"/>
            </a:endParaRPr>
          </a:p>
        </p:txBody>
      </p:sp>
      <p:sp>
        <p:nvSpPr>
          <p:cNvPr id="15" name="Rectangle 14"/>
          <p:cNvSpPr/>
          <p:nvPr/>
        </p:nvSpPr>
        <p:spPr>
          <a:xfrm>
            <a:off x="1879600" y="4318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0" y="61595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991" y="3838665"/>
            <a:ext cx="3019335" cy="3019335"/>
          </a:xfrm>
          <a:prstGeom prst="rect">
            <a:avLst/>
          </a:prstGeom>
        </p:spPr>
      </p:pic>
      <p:pic>
        <p:nvPicPr>
          <p:cNvPr id="20" name="Picture 19"/>
          <p:cNvPicPr>
            <a:picLocks noChangeAspect="1"/>
          </p:cNvPicPr>
          <p:nvPr/>
        </p:nvPicPr>
        <p:blipFill>
          <a:blip r:embed="rId6" cstate="print">
            <a:extLst>
              <a:ext uri="{BEBA8EAE-BF5A-486C-A8C5-ECC9F3942E4B}">
                <a14:imgProps xmlns:a14="http://schemas.microsoft.com/office/drawing/2010/main">
                  <a14:imgLayer r:embed="rId7">
                    <a14:imgEffect>
                      <a14:backgroundRemoval t="2596" b="90576" l="7614" r="94091">
                        <a14:foregroundMark x1="43295" y1="7167" x2="63068" y2="9086"/>
                        <a14:foregroundMark x1="85795" y1="46275" x2="87273" y2="65801"/>
                        <a14:foregroundMark x1="68523" y1="35497" x2="65341" y2="82280"/>
                        <a14:foregroundMark x1="58750" y1="46670" x2="66023" y2="56433"/>
                        <a14:foregroundMark x1="66023" y1="56433" x2="67045" y2="65801"/>
                        <a14:foregroundMark x1="59886" y1="43510" x2="69886" y2="73081"/>
                        <a14:foregroundMark x1="64545" y1="41591" x2="73068" y2="67664"/>
                        <a14:foregroundMark x1="7727" y1="56095" x2="8182" y2="65914"/>
                        <a14:foregroundMark x1="25227" y1="68736" x2="40909" y2="82675"/>
                        <a14:foregroundMark x1="33523" y1="83521" x2="60909" y2="84876"/>
                        <a14:foregroundMark x1="52614" y1="90519" x2="59432" y2="90068"/>
                        <a14:foregroundMark x1="47273" y1="88600" x2="53068" y2="89334"/>
                        <a14:foregroundMark x1="69659" y1="6546" x2="71364" y2="8860"/>
                        <a14:foregroundMark x1="22045" y1="14052" x2="37727" y2="19018"/>
                        <a14:foregroundMark x1="50455" y1="3894" x2="51818" y2="5926"/>
                        <a14:foregroundMark x1="81932" y1="31659" x2="87500" y2="40745"/>
                        <a14:foregroundMark x1="73864" y1="11174" x2="73864" y2="11174"/>
                        <a14:foregroundMark x1="84091" y1="26411" x2="84091" y2="26411"/>
                        <a14:foregroundMark x1="87500" y1="31377" x2="87500" y2="31377"/>
                        <a14:foregroundMark x1="82614" y1="22912" x2="82614" y2="22912"/>
                        <a14:foregroundMark x1="32614" y1="27991" x2="46023" y2="60497"/>
                        <a14:foregroundMark x1="33295" y1="11400" x2="33864" y2="12980"/>
                        <a14:foregroundMark x1="15795" y1="35045" x2="15795" y2="35045"/>
                        <a14:foregroundMark x1="17955" y1="32788" x2="17955" y2="32788"/>
                        <a14:foregroundMark x1="19432" y1="31208" x2="19432" y2="31208"/>
                        <a14:foregroundMark x1="20909" y1="29458" x2="20909" y2="29458"/>
                        <a14:foregroundMark x1="21705" y1="28612" x2="21705" y2="28612"/>
                        <a14:foregroundMark x1="19886" y1="30418" x2="20114" y2="30418"/>
                        <a14:foregroundMark x1="13068" y1="38713" x2="13068" y2="38713"/>
                        <a14:foregroundMark x1="13409" y1="37641" x2="13409" y2="37641"/>
                        <a14:foregroundMark x1="10909" y1="41422" x2="10909" y2="41422"/>
                        <a14:foregroundMark x1="17273" y1="72856" x2="17273" y2="72856"/>
                        <a14:foregroundMark x1="13636" y1="70542" x2="13636" y2="70542"/>
                        <a14:foregroundMark x1="9773" y1="67664" x2="9773" y2="67664"/>
                        <a14:foregroundMark x1="17727" y1="76298" x2="17727" y2="76298"/>
                        <a14:foregroundMark x1="22727" y1="82731" x2="22727" y2="82731"/>
                        <a14:foregroundMark x1="17386" y1="74549" x2="17386" y2="74549"/>
                        <a14:foregroundMark x1="21250" y1="81151" x2="21250" y2="81151"/>
                        <a14:foregroundMark x1="19318" y1="79289" x2="19318" y2="79289"/>
                        <a14:foregroundMark x1="20341" y1="80135" x2="20341" y2="80135"/>
                        <a14:foregroundMark x1="22159" y1="81998" x2="22159" y2="81998"/>
                        <a14:foregroundMark x1="35114" y1="87698" x2="35114" y2="87698"/>
                        <a14:foregroundMark x1="20568" y1="86569" x2="20568" y2="86569"/>
                        <a14:foregroundMark x1="60114" y1="90632" x2="60114" y2="90632"/>
                        <a14:foregroundMark x1="65455" y1="90632" x2="65455" y2="90632"/>
                        <a14:foregroundMark x1="71932" y1="89898" x2="71932" y2="89898"/>
                        <a14:foregroundMark x1="77386" y1="88318" x2="77386" y2="88318"/>
                        <a14:foregroundMark x1="76932" y1="84255" x2="76932" y2="84255"/>
                        <a14:foregroundMark x1="76477" y1="78217" x2="76477" y2="78217"/>
                        <a14:foregroundMark x1="78409" y1="75847" x2="78409" y2="75847"/>
                        <a14:foregroundMark x1="85682" y1="72009" x2="85682" y2="72009"/>
                        <a14:foregroundMark x1="87386" y1="70260" x2="87386" y2="70260"/>
                        <a14:foregroundMark x1="89886" y1="67833" x2="89886" y2="67833"/>
                        <a14:foregroundMark x1="88182" y1="31828" x2="88182" y2="31828"/>
                        <a14:foregroundMark x1="86705" y1="29402" x2="86705" y2="29402"/>
                        <a14:foregroundMark x1="78182" y1="16591" x2="78182" y2="16591"/>
                        <a14:foregroundMark x1="76250" y1="14052" x2="76250" y2="14052"/>
                        <a14:foregroundMark x1="81136" y1="20655" x2="81136" y2="20655"/>
                        <a14:foregroundMark x1="85568" y1="27201" x2="85568" y2="27201"/>
                        <a14:foregroundMark x1="72273" y1="9086" x2="72273" y2="9086"/>
                        <a14:foregroundMark x1="68295" y1="5587" x2="68295" y2="5587"/>
                        <a14:foregroundMark x1="66705" y1="6659" x2="66705" y2="6659"/>
                        <a14:foregroundMark x1="57614" y1="4740" x2="57614" y2="4740"/>
                        <a14:foregroundMark x1="60568" y1="5023" x2="60568" y2="5023"/>
                        <a14:foregroundMark x1="42159" y1="5700" x2="42159" y2="5700"/>
                        <a14:foregroundMark x1="36818" y1="7844" x2="36818" y2="7844"/>
                        <a14:foregroundMark x1="44091" y1="5643" x2="44091" y2="5643"/>
                        <a14:foregroundMark x1="39432" y1="6603" x2="39432" y2="6603"/>
                        <a14:foregroundMark x1="33977" y1="9029" x2="33977" y2="9029"/>
                        <a14:foregroundMark x1="31818" y1="11005" x2="31818" y2="11005"/>
                        <a14:foregroundMark x1="33068" y1="9989" x2="33068" y2="9989"/>
                        <a14:foregroundMark x1="17045" y1="13600" x2="17273" y2="13600"/>
                        <a14:foregroundMark x1="20341" y1="12472" x2="19886" y2="12585"/>
                        <a14:foregroundMark x1="15795" y1="14616" x2="14886" y2="16253"/>
                        <a14:foregroundMark x1="50000" y1="2596" x2="50000" y2="2596"/>
                        <a14:foregroundMark x1="74659" y1="6828" x2="74659" y2="6828"/>
                        <a14:foregroundMark x1="91932" y1="39729" x2="91932" y2="39729"/>
                        <a14:foregroundMark x1="94091" y1="60102" x2="94091" y2="60102"/>
                      </a14:backgroundRemoval>
                    </a14:imgEffect>
                  </a14:imgLayer>
                </a14:imgProps>
              </a:ext>
              <a:ext uri="{28A0092B-C50C-407E-A947-70E740481C1C}">
                <a14:useLocalDpi xmlns:a14="http://schemas.microsoft.com/office/drawing/2010/main" val="0"/>
              </a:ext>
            </a:extLst>
          </a:blip>
          <a:stretch>
            <a:fillRect/>
          </a:stretch>
        </p:blipFill>
        <p:spPr>
          <a:xfrm>
            <a:off x="14475312" y="2693853"/>
            <a:ext cx="2000940" cy="4029165"/>
          </a:xfrm>
          <a:prstGeom prst="rect">
            <a:avLst/>
          </a:prstGeom>
        </p:spPr>
      </p:pic>
      <p:sp>
        <p:nvSpPr>
          <p:cNvPr id="2" name="Slide Number Placeholder 1"/>
          <p:cNvSpPr>
            <a:spLocks noGrp="1"/>
          </p:cNvSpPr>
          <p:nvPr>
            <p:ph type="sldNum" sz="quarter" idx="12"/>
          </p:nvPr>
        </p:nvSpPr>
        <p:spPr/>
        <p:txBody>
          <a:bodyPr/>
          <a:lstStyle/>
          <a:p>
            <a:fld id="{149A78A4-89FC-44D0-BC56-BE4D261A002F}" type="slidenum">
              <a:rPr lang="vi-VN" smtClean="0"/>
              <a:t>5</a:t>
            </a:fld>
            <a:endParaRPr lang="vi-VN"/>
          </a:p>
        </p:txBody>
      </p:sp>
    </p:spTree>
    <p:extLst>
      <p:ext uri="{BB962C8B-B14F-4D97-AF65-F5344CB8AC3E}">
        <p14:creationId xmlns:p14="http://schemas.microsoft.com/office/powerpoint/2010/main" val="2334784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0"/>
            <a:ext cx="12192000" cy="6858000"/>
          </a:xfrm>
          <a:prstGeom prst="rect">
            <a:avLst/>
          </a:prstGeom>
          <a:solidFill>
            <a:srgbClr val="CA9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nSpc>
                <a:spcPct val="150000"/>
              </a:lnSpc>
              <a:spcAft>
                <a:spcPts val="800"/>
              </a:spcAft>
            </a:pPr>
            <a:r>
              <a:rPr lang="vi-VN" sz="2400" b="1" dirty="0">
                <a:solidFill>
                  <a:schemeClr val="tx1"/>
                </a:solidFill>
                <a:ea typeface="Times New Roman" panose="02020603050405020304" pitchFamily="18" charset="0"/>
                <a:cs typeface="Times New Roman" panose="02020603050405020304" pitchFamily="18" charset="0"/>
              </a:rPr>
              <a:t>Hoa bồ công anh</a:t>
            </a:r>
            <a:endParaRPr lang="vi-VN" sz="2400" b="1" dirty="0">
              <a:solidFill>
                <a:schemeClr val="tx1"/>
              </a:solidFill>
              <a:effectLst/>
              <a:ea typeface="Times New Roman" panose="02020603050405020304" pitchFamily="18" charset="0"/>
              <a:cs typeface="Times New Roman" panose="02020603050405020304" pitchFamily="18" charset="0"/>
            </a:endParaRPr>
          </a:p>
          <a:p>
            <a:pPr lvl="2">
              <a:lnSpc>
                <a:spcPct val="150000"/>
              </a:lnSpc>
              <a:spcAft>
                <a:spcPts val="800"/>
              </a:spcAft>
            </a:pPr>
            <a:endParaRPr lang="vi-VN" sz="2400" b="1" dirty="0">
              <a:solidFill>
                <a:schemeClr val="tx1"/>
              </a:solidFill>
              <a:ea typeface="Times New Roman" panose="02020603050405020304" pitchFamily="18" charset="0"/>
              <a:cs typeface="Times New Roman" panose="02020603050405020304" pitchFamily="18" charset="0"/>
            </a:endParaRPr>
          </a:p>
          <a:p>
            <a:pPr lvl="2">
              <a:lnSpc>
                <a:spcPct val="150000"/>
              </a:lnSpc>
              <a:spcAft>
                <a:spcPts val="800"/>
              </a:spcAft>
            </a:pPr>
            <a:endParaRPr lang="vi-VN" sz="2400" b="1" dirty="0">
              <a:solidFill>
                <a:schemeClr val="tx1"/>
              </a:solidFill>
              <a:effectLst/>
              <a:ea typeface="Times New Roman" panose="02020603050405020304" pitchFamily="18" charset="0"/>
              <a:cs typeface="Times New Roman" panose="02020603050405020304" pitchFamily="18" charset="0"/>
            </a:endParaRPr>
          </a:p>
          <a:p>
            <a:pPr lvl="2">
              <a:lnSpc>
                <a:spcPct val="150000"/>
              </a:lnSpc>
              <a:spcAft>
                <a:spcPts val="800"/>
              </a:spcAft>
            </a:pPr>
            <a:endParaRPr lang="vi-VN" sz="2400" b="1" dirty="0">
              <a:solidFill>
                <a:schemeClr val="tx1"/>
              </a:solidFill>
              <a:ea typeface="Times New Roman" panose="02020603050405020304" pitchFamily="18" charset="0"/>
              <a:cs typeface="Times New Roman" panose="02020603050405020304" pitchFamily="18" charset="0"/>
            </a:endParaRPr>
          </a:p>
          <a:p>
            <a:pPr lvl="2">
              <a:lnSpc>
                <a:spcPct val="150000"/>
              </a:lnSpc>
              <a:spcAft>
                <a:spcPts val="800"/>
              </a:spcAft>
            </a:pPr>
            <a:r>
              <a:rPr lang="vi-VN" sz="2400" b="1" dirty="0">
                <a:solidFill>
                  <a:schemeClr val="tx1"/>
                </a:solidFill>
                <a:ea typeface="Times New Roman" panose="02020603050405020304" pitchFamily="18" charset="0"/>
                <a:cs typeface="Times New Roman" panose="02020603050405020304" pitchFamily="18" charset="0"/>
              </a:rPr>
              <a:t>Hoa cúc</a:t>
            </a:r>
          </a:p>
          <a:p>
            <a:pPr lvl="2">
              <a:lnSpc>
                <a:spcPct val="150000"/>
              </a:lnSpc>
              <a:spcAft>
                <a:spcPts val="800"/>
              </a:spcAft>
            </a:pPr>
            <a:endParaRPr lang="vi-VN" sz="2400" dirty="0">
              <a:latin typeface="+mj-lt"/>
              <a:ea typeface="Times New Roman" panose="02020603050405020304" pitchFamily="18" charset="0"/>
              <a:cs typeface="Times New Roman" panose="02020603050405020304" pitchFamily="18" charset="0"/>
            </a:endParaRPr>
          </a:p>
          <a:p>
            <a:pPr lvl="2">
              <a:lnSpc>
                <a:spcPct val="150000"/>
              </a:lnSpc>
              <a:spcAft>
                <a:spcPts val="800"/>
              </a:spcAft>
            </a:pPr>
            <a:endParaRPr lang="vi-VN" sz="2400" dirty="0">
              <a:effectLst/>
              <a:latin typeface="+mj-lt"/>
              <a:ea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11" y="159674"/>
            <a:ext cx="1603757" cy="854000"/>
          </a:xfrm>
          <a:prstGeom prst="rect">
            <a:avLst/>
          </a:prstGeom>
        </p:spPr>
      </p:pic>
      <p:pic>
        <p:nvPicPr>
          <p:cNvPr id="11" name="Picture 10" descr="A picture containing text&#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5378" y="4860534"/>
            <a:ext cx="1170463" cy="1997466"/>
          </a:xfrm>
          <a:prstGeom prst="rect">
            <a:avLst/>
          </a:prstGeom>
        </p:spPr>
      </p:pic>
      <p:sp>
        <p:nvSpPr>
          <p:cNvPr id="12" name="TextBox 11"/>
          <p:cNvSpPr txBox="1"/>
          <p:nvPr/>
        </p:nvSpPr>
        <p:spPr>
          <a:xfrm>
            <a:off x="3334870" y="749300"/>
            <a:ext cx="5522259" cy="769441"/>
          </a:xfrm>
          <a:prstGeom prst="rect">
            <a:avLst/>
          </a:prstGeom>
          <a:noFill/>
        </p:spPr>
        <p:txBody>
          <a:bodyPr wrap="square" rtlCol="0">
            <a:spAutoFit/>
          </a:bodyPr>
          <a:lstStyle/>
          <a:p>
            <a:pPr algn="ctr"/>
            <a:r>
              <a:rPr lang="en-US" sz="4400" b="1" dirty="0" err="1">
                <a:ln w="12700">
                  <a:solidFill>
                    <a:schemeClr val="tx1"/>
                  </a:solidFill>
                </a:ln>
                <a:solidFill>
                  <a:srgbClr val="473A2C"/>
                </a:solidFill>
                <a:latin typeface="iCiel Cadena" panose="02000503000000020004" pitchFamily="50" charset="0"/>
              </a:rPr>
              <a:t>Giới</a:t>
            </a:r>
            <a:r>
              <a:rPr lang="en-US" sz="4400" b="1" dirty="0">
                <a:ln w="12700">
                  <a:solidFill>
                    <a:schemeClr val="tx1"/>
                  </a:solidFill>
                </a:ln>
                <a:solidFill>
                  <a:srgbClr val="473A2C"/>
                </a:solidFill>
                <a:latin typeface="iCiel Cadena" panose="02000503000000020004" pitchFamily="50" charset="0"/>
              </a:rPr>
              <a:t> </a:t>
            </a:r>
            <a:r>
              <a:rPr lang="en-US" sz="4400" b="1" dirty="0" err="1">
                <a:ln w="12700">
                  <a:solidFill>
                    <a:schemeClr val="tx1"/>
                  </a:solidFill>
                </a:ln>
                <a:solidFill>
                  <a:srgbClr val="473A2C"/>
                </a:solidFill>
                <a:latin typeface="iCiel Cadena" panose="02000503000000020004" pitchFamily="50" charset="0"/>
              </a:rPr>
              <a:t>thiệu</a:t>
            </a:r>
            <a:endParaRPr lang="vi-VN" sz="4400" b="1" dirty="0">
              <a:ln w="12700">
                <a:solidFill>
                  <a:schemeClr val="tx1"/>
                </a:solidFill>
              </a:ln>
              <a:solidFill>
                <a:srgbClr val="473A2C"/>
              </a:solidFill>
              <a:latin typeface="iCiel Cadena" panose="02000503000000020004" pitchFamily="50" charset="0"/>
            </a:endParaRPr>
          </a:p>
        </p:txBody>
      </p:sp>
      <p:sp>
        <p:nvSpPr>
          <p:cNvPr id="15" name="Rectangle 14"/>
          <p:cNvSpPr/>
          <p:nvPr/>
        </p:nvSpPr>
        <p:spPr>
          <a:xfrm>
            <a:off x="1879600" y="4318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0" y="61595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991" y="3838665"/>
            <a:ext cx="3019335" cy="3019335"/>
          </a:xfrm>
          <a:prstGeom prst="rect">
            <a:avLst/>
          </a:prstGeom>
        </p:spPr>
      </p:pic>
      <p:pic>
        <p:nvPicPr>
          <p:cNvPr id="20" name="Picture 19"/>
          <p:cNvPicPr>
            <a:picLocks noChangeAspect="1"/>
          </p:cNvPicPr>
          <p:nvPr/>
        </p:nvPicPr>
        <p:blipFill>
          <a:blip r:embed="rId6" cstate="print">
            <a:extLst>
              <a:ext uri="{BEBA8EAE-BF5A-486C-A8C5-ECC9F3942E4B}">
                <a14:imgProps xmlns:a14="http://schemas.microsoft.com/office/drawing/2010/main">
                  <a14:imgLayer r:embed="rId7">
                    <a14:imgEffect>
                      <a14:backgroundRemoval t="2596" b="90576" l="7614" r="94091">
                        <a14:foregroundMark x1="43295" y1="7167" x2="63068" y2="9086"/>
                        <a14:foregroundMark x1="85795" y1="46275" x2="87273" y2="65801"/>
                        <a14:foregroundMark x1="68523" y1="35497" x2="65341" y2="82280"/>
                        <a14:foregroundMark x1="58750" y1="46670" x2="66023" y2="56433"/>
                        <a14:foregroundMark x1="66023" y1="56433" x2="67045" y2="65801"/>
                        <a14:foregroundMark x1="59886" y1="43510" x2="69886" y2="73081"/>
                        <a14:foregroundMark x1="64545" y1="41591" x2="73068" y2="67664"/>
                        <a14:foregroundMark x1="7727" y1="56095" x2="8182" y2="65914"/>
                        <a14:foregroundMark x1="25227" y1="68736" x2="40909" y2="82675"/>
                        <a14:foregroundMark x1="33523" y1="83521" x2="60909" y2="84876"/>
                        <a14:foregroundMark x1="52614" y1="90519" x2="59432" y2="90068"/>
                        <a14:foregroundMark x1="47273" y1="88600" x2="53068" y2="89334"/>
                        <a14:foregroundMark x1="69659" y1="6546" x2="71364" y2="8860"/>
                        <a14:foregroundMark x1="22045" y1="14052" x2="37727" y2="19018"/>
                        <a14:foregroundMark x1="50455" y1="3894" x2="51818" y2="5926"/>
                        <a14:foregroundMark x1="81932" y1="31659" x2="87500" y2="40745"/>
                        <a14:foregroundMark x1="73864" y1="11174" x2="73864" y2="11174"/>
                        <a14:foregroundMark x1="84091" y1="26411" x2="84091" y2="26411"/>
                        <a14:foregroundMark x1="87500" y1="31377" x2="87500" y2="31377"/>
                        <a14:foregroundMark x1="82614" y1="22912" x2="82614" y2="22912"/>
                        <a14:foregroundMark x1="32614" y1="27991" x2="46023" y2="60497"/>
                        <a14:foregroundMark x1="33295" y1="11400" x2="33864" y2="12980"/>
                        <a14:foregroundMark x1="15795" y1="35045" x2="15795" y2="35045"/>
                        <a14:foregroundMark x1="17955" y1="32788" x2="17955" y2="32788"/>
                        <a14:foregroundMark x1="19432" y1="31208" x2="19432" y2="31208"/>
                        <a14:foregroundMark x1="20909" y1="29458" x2="20909" y2="29458"/>
                        <a14:foregroundMark x1="21705" y1="28612" x2="21705" y2="28612"/>
                        <a14:foregroundMark x1="19886" y1="30418" x2="20114" y2="30418"/>
                        <a14:foregroundMark x1="13068" y1="38713" x2="13068" y2="38713"/>
                        <a14:foregroundMark x1="13409" y1="37641" x2="13409" y2="37641"/>
                        <a14:foregroundMark x1="10909" y1="41422" x2="10909" y2="41422"/>
                        <a14:foregroundMark x1="17273" y1="72856" x2="17273" y2="72856"/>
                        <a14:foregroundMark x1="13636" y1="70542" x2="13636" y2="70542"/>
                        <a14:foregroundMark x1="9773" y1="67664" x2="9773" y2="67664"/>
                        <a14:foregroundMark x1="17727" y1="76298" x2="17727" y2="76298"/>
                        <a14:foregroundMark x1="22727" y1="82731" x2="22727" y2="82731"/>
                        <a14:foregroundMark x1="17386" y1="74549" x2="17386" y2="74549"/>
                        <a14:foregroundMark x1="21250" y1="81151" x2="21250" y2="81151"/>
                        <a14:foregroundMark x1="19318" y1="79289" x2="19318" y2="79289"/>
                        <a14:foregroundMark x1="20341" y1="80135" x2="20341" y2="80135"/>
                        <a14:foregroundMark x1="22159" y1="81998" x2="22159" y2="81998"/>
                        <a14:foregroundMark x1="35114" y1="87698" x2="35114" y2="87698"/>
                        <a14:foregroundMark x1="20568" y1="86569" x2="20568" y2="86569"/>
                        <a14:foregroundMark x1="60114" y1="90632" x2="60114" y2="90632"/>
                        <a14:foregroundMark x1="65455" y1="90632" x2="65455" y2="90632"/>
                        <a14:foregroundMark x1="71932" y1="89898" x2="71932" y2="89898"/>
                        <a14:foregroundMark x1="77386" y1="88318" x2="77386" y2="88318"/>
                        <a14:foregroundMark x1="76932" y1="84255" x2="76932" y2="84255"/>
                        <a14:foregroundMark x1="76477" y1="78217" x2="76477" y2="78217"/>
                        <a14:foregroundMark x1="78409" y1="75847" x2="78409" y2="75847"/>
                        <a14:foregroundMark x1="85682" y1="72009" x2="85682" y2="72009"/>
                        <a14:foregroundMark x1="87386" y1="70260" x2="87386" y2="70260"/>
                        <a14:foregroundMark x1="89886" y1="67833" x2="89886" y2="67833"/>
                        <a14:foregroundMark x1="88182" y1="31828" x2="88182" y2="31828"/>
                        <a14:foregroundMark x1="86705" y1="29402" x2="86705" y2="29402"/>
                        <a14:foregroundMark x1="78182" y1="16591" x2="78182" y2="16591"/>
                        <a14:foregroundMark x1="76250" y1="14052" x2="76250" y2="14052"/>
                        <a14:foregroundMark x1="81136" y1="20655" x2="81136" y2="20655"/>
                        <a14:foregroundMark x1="85568" y1="27201" x2="85568" y2="27201"/>
                        <a14:foregroundMark x1="72273" y1="9086" x2="72273" y2="9086"/>
                        <a14:foregroundMark x1="68295" y1="5587" x2="68295" y2="5587"/>
                        <a14:foregroundMark x1="66705" y1="6659" x2="66705" y2="6659"/>
                        <a14:foregroundMark x1="57614" y1="4740" x2="57614" y2="4740"/>
                        <a14:foregroundMark x1="60568" y1="5023" x2="60568" y2="5023"/>
                        <a14:foregroundMark x1="42159" y1="5700" x2="42159" y2="5700"/>
                        <a14:foregroundMark x1="36818" y1="7844" x2="36818" y2="7844"/>
                        <a14:foregroundMark x1="44091" y1="5643" x2="44091" y2="5643"/>
                        <a14:foregroundMark x1="39432" y1="6603" x2="39432" y2="6603"/>
                        <a14:foregroundMark x1="33977" y1="9029" x2="33977" y2="9029"/>
                        <a14:foregroundMark x1="31818" y1="11005" x2="31818" y2="11005"/>
                        <a14:foregroundMark x1="33068" y1="9989" x2="33068" y2="9989"/>
                        <a14:foregroundMark x1="17045" y1="13600" x2="17273" y2="13600"/>
                        <a14:foregroundMark x1="20341" y1="12472" x2="19886" y2="12585"/>
                        <a14:foregroundMark x1="15795" y1="14616" x2="14886" y2="16253"/>
                        <a14:foregroundMark x1="50000" y1="2596" x2="50000" y2="2596"/>
                        <a14:foregroundMark x1="74659" y1="6828" x2="74659" y2="6828"/>
                        <a14:foregroundMark x1="91932" y1="39729" x2="91932" y2="39729"/>
                        <a14:foregroundMark x1="94091" y1="60102" x2="94091" y2="60102"/>
                      </a14:backgroundRemoval>
                    </a14:imgEffect>
                  </a14:imgLayer>
                </a14:imgProps>
              </a:ext>
              <a:ext uri="{28A0092B-C50C-407E-A947-70E740481C1C}">
                <a14:useLocalDpi xmlns:a14="http://schemas.microsoft.com/office/drawing/2010/main" val="0"/>
              </a:ext>
            </a:extLst>
          </a:blip>
          <a:stretch>
            <a:fillRect/>
          </a:stretch>
        </p:blipFill>
        <p:spPr>
          <a:xfrm>
            <a:off x="14475312" y="2693853"/>
            <a:ext cx="2000940" cy="4029165"/>
          </a:xfrm>
          <a:prstGeom prst="rect">
            <a:avLst/>
          </a:prstGeom>
        </p:spPr>
      </p:pic>
      <p:sp>
        <p:nvSpPr>
          <p:cNvPr id="2" name="Slide Number Placeholder 1"/>
          <p:cNvSpPr>
            <a:spLocks noGrp="1"/>
          </p:cNvSpPr>
          <p:nvPr>
            <p:ph type="sldNum" sz="quarter" idx="12"/>
          </p:nvPr>
        </p:nvSpPr>
        <p:spPr/>
        <p:txBody>
          <a:bodyPr/>
          <a:lstStyle/>
          <a:p>
            <a:fld id="{149A78A4-89FC-44D0-BC56-BE4D261A002F}" type="slidenum">
              <a:rPr lang="vi-VN" smtClean="0"/>
              <a:t>6</a:t>
            </a:fld>
            <a:endParaRPr lang="vi-VN"/>
          </a:p>
        </p:txBody>
      </p:sp>
      <p:pic>
        <p:nvPicPr>
          <p:cNvPr id="3" name="Picture 2">
            <a:extLst>
              <a:ext uri="{FF2B5EF4-FFF2-40B4-BE49-F238E27FC236}">
                <a16:creationId xmlns:a16="http://schemas.microsoft.com/office/drawing/2014/main" id="{BFE0CBE5-ED21-6F0A-53BE-E05F4A098E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08805" y="2187582"/>
            <a:ext cx="2012709" cy="1339710"/>
          </a:xfrm>
          <a:prstGeom prst="rect">
            <a:avLst/>
          </a:prstGeom>
        </p:spPr>
      </p:pic>
      <p:pic>
        <p:nvPicPr>
          <p:cNvPr id="4" name="Picture 3">
            <a:extLst>
              <a:ext uri="{FF2B5EF4-FFF2-40B4-BE49-F238E27FC236}">
                <a16:creationId xmlns:a16="http://schemas.microsoft.com/office/drawing/2014/main" id="{7C30A5C3-E632-3012-A000-7920500333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5364" y="1948451"/>
            <a:ext cx="2111282" cy="1583461"/>
          </a:xfrm>
          <a:prstGeom prst="rect">
            <a:avLst/>
          </a:prstGeom>
        </p:spPr>
      </p:pic>
      <p:pic>
        <p:nvPicPr>
          <p:cNvPr id="5" name="Picture 4">
            <a:extLst>
              <a:ext uri="{FF2B5EF4-FFF2-40B4-BE49-F238E27FC236}">
                <a16:creationId xmlns:a16="http://schemas.microsoft.com/office/drawing/2014/main" id="{A4CE2465-74AE-53DA-45D3-D092A9D6465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299691" y="2245116"/>
            <a:ext cx="2012709" cy="1384744"/>
          </a:xfrm>
          <a:prstGeom prst="rect">
            <a:avLst/>
          </a:prstGeom>
        </p:spPr>
      </p:pic>
      <p:pic>
        <p:nvPicPr>
          <p:cNvPr id="6" name="Picture 5">
            <a:extLst>
              <a:ext uri="{FF2B5EF4-FFF2-40B4-BE49-F238E27FC236}">
                <a16:creationId xmlns:a16="http://schemas.microsoft.com/office/drawing/2014/main" id="{CF2B3A7B-3B1E-013E-E96A-496DA105D1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69664" y="2102671"/>
            <a:ext cx="2012709" cy="1509532"/>
          </a:xfrm>
          <a:prstGeom prst="rect">
            <a:avLst/>
          </a:prstGeom>
        </p:spPr>
      </p:pic>
      <p:pic>
        <p:nvPicPr>
          <p:cNvPr id="7" name="Picture 6">
            <a:extLst>
              <a:ext uri="{FF2B5EF4-FFF2-40B4-BE49-F238E27FC236}">
                <a16:creationId xmlns:a16="http://schemas.microsoft.com/office/drawing/2014/main" id="{5750D6B8-2F72-8021-B42B-231BA22A786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5364" y="4553054"/>
            <a:ext cx="2072541" cy="1380313"/>
          </a:xfrm>
          <a:prstGeom prst="rect">
            <a:avLst/>
          </a:prstGeom>
        </p:spPr>
      </p:pic>
      <p:pic>
        <p:nvPicPr>
          <p:cNvPr id="10" name="Picture 9">
            <a:extLst>
              <a:ext uri="{FF2B5EF4-FFF2-40B4-BE49-F238E27FC236}">
                <a16:creationId xmlns:a16="http://schemas.microsoft.com/office/drawing/2014/main" id="{7E94FD93-3C91-54D3-4BD5-8DF3BAFD21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69664" y="4434820"/>
            <a:ext cx="2148818" cy="1611614"/>
          </a:xfrm>
          <a:prstGeom prst="rect">
            <a:avLst/>
          </a:prstGeom>
        </p:spPr>
      </p:pic>
      <p:pic>
        <p:nvPicPr>
          <p:cNvPr id="13" name="Picture 12">
            <a:extLst>
              <a:ext uri="{FF2B5EF4-FFF2-40B4-BE49-F238E27FC236}">
                <a16:creationId xmlns:a16="http://schemas.microsoft.com/office/drawing/2014/main" id="{0C7BCC30-5B4F-E612-D60F-72F20065BEB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08805" y="4434820"/>
            <a:ext cx="2148818" cy="1611614"/>
          </a:xfrm>
          <a:prstGeom prst="rect">
            <a:avLst/>
          </a:prstGeom>
        </p:spPr>
      </p:pic>
      <p:pic>
        <p:nvPicPr>
          <p:cNvPr id="14" name="Picture 13">
            <a:extLst>
              <a:ext uri="{FF2B5EF4-FFF2-40B4-BE49-F238E27FC236}">
                <a16:creationId xmlns:a16="http://schemas.microsoft.com/office/drawing/2014/main" id="{8DAD01E8-9FBF-D254-2A67-161A9C63348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299691" y="4434820"/>
            <a:ext cx="2338463" cy="1557416"/>
          </a:xfrm>
          <a:prstGeom prst="rect">
            <a:avLst/>
          </a:prstGeom>
        </p:spPr>
      </p:pic>
    </p:spTree>
    <p:extLst>
      <p:ext uri="{BB962C8B-B14F-4D97-AF65-F5344CB8AC3E}">
        <p14:creationId xmlns:p14="http://schemas.microsoft.com/office/powerpoint/2010/main" val="2539717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6329"/>
            <a:ext cx="12192000" cy="6858000"/>
          </a:xfrm>
          <a:prstGeom prst="rect">
            <a:avLst/>
          </a:prstGeom>
          <a:solidFill>
            <a:srgbClr val="CA9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nSpc>
                <a:spcPct val="150000"/>
              </a:lnSpc>
              <a:spcAft>
                <a:spcPts val="800"/>
              </a:spcAft>
            </a:pPr>
            <a:r>
              <a:rPr lang="vi-VN" sz="2400" b="1" dirty="0">
                <a:solidFill>
                  <a:schemeClr val="tx1"/>
                </a:solidFill>
                <a:ea typeface="Times New Roman" panose="02020603050405020304" pitchFamily="18" charset="0"/>
                <a:cs typeface="Times New Roman" panose="02020603050405020304" pitchFamily="18" charset="0"/>
              </a:rPr>
              <a:t>Hoa hồng</a:t>
            </a:r>
            <a:endParaRPr lang="vi-VN" sz="2400" b="1" dirty="0">
              <a:solidFill>
                <a:schemeClr val="tx1"/>
              </a:solidFill>
              <a:effectLst/>
              <a:ea typeface="Times New Roman" panose="02020603050405020304" pitchFamily="18" charset="0"/>
              <a:cs typeface="Times New Roman" panose="02020603050405020304" pitchFamily="18" charset="0"/>
            </a:endParaRPr>
          </a:p>
          <a:p>
            <a:pPr lvl="2">
              <a:lnSpc>
                <a:spcPct val="150000"/>
              </a:lnSpc>
              <a:spcAft>
                <a:spcPts val="800"/>
              </a:spcAft>
            </a:pPr>
            <a:endParaRPr lang="vi-VN" sz="2400" b="1" dirty="0">
              <a:solidFill>
                <a:schemeClr val="tx1"/>
              </a:solidFill>
              <a:ea typeface="Times New Roman" panose="02020603050405020304" pitchFamily="18" charset="0"/>
              <a:cs typeface="Times New Roman" panose="02020603050405020304" pitchFamily="18" charset="0"/>
            </a:endParaRPr>
          </a:p>
          <a:p>
            <a:pPr lvl="2">
              <a:lnSpc>
                <a:spcPct val="150000"/>
              </a:lnSpc>
              <a:spcAft>
                <a:spcPts val="800"/>
              </a:spcAft>
            </a:pPr>
            <a:endParaRPr lang="vi-VN" sz="2400" b="1" dirty="0">
              <a:solidFill>
                <a:schemeClr val="tx1"/>
              </a:solidFill>
              <a:effectLst/>
              <a:ea typeface="Times New Roman" panose="02020603050405020304" pitchFamily="18" charset="0"/>
              <a:cs typeface="Times New Roman" panose="02020603050405020304" pitchFamily="18" charset="0"/>
            </a:endParaRPr>
          </a:p>
          <a:p>
            <a:pPr lvl="2">
              <a:lnSpc>
                <a:spcPct val="150000"/>
              </a:lnSpc>
              <a:spcAft>
                <a:spcPts val="800"/>
              </a:spcAft>
            </a:pPr>
            <a:endParaRPr lang="vi-VN" sz="2400" b="1" dirty="0">
              <a:solidFill>
                <a:schemeClr val="tx1"/>
              </a:solidFill>
              <a:ea typeface="Times New Roman" panose="02020603050405020304" pitchFamily="18" charset="0"/>
              <a:cs typeface="Times New Roman" panose="02020603050405020304" pitchFamily="18" charset="0"/>
            </a:endParaRPr>
          </a:p>
          <a:p>
            <a:pPr lvl="2">
              <a:lnSpc>
                <a:spcPct val="150000"/>
              </a:lnSpc>
              <a:spcAft>
                <a:spcPts val="800"/>
              </a:spcAft>
            </a:pPr>
            <a:r>
              <a:rPr lang="vi-VN" sz="2400" b="1" dirty="0">
                <a:solidFill>
                  <a:schemeClr val="tx1"/>
                </a:solidFill>
                <a:effectLst/>
                <a:ea typeface="Times New Roman" panose="02020603050405020304" pitchFamily="18" charset="0"/>
                <a:cs typeface="Times New Roman" panose="02020603050405020304" pitchFamily="18" charset="0"/>
              </a:rPr>
              <a:t>Hoa tulip</a:t>
            </a:r>
          </a:p>
          <a:p>
            <a:pPr lvl="2">
              <a:lnSpc>
                <a:spcPct val="150000"/>
              </a:lnSpc>
              <a:spcAft>
                <a:spcPts val="800"/>
              </a:spcAft>
            </a:pPr>
            <a:endParaRPr lang="vi-VN" sz="2400" dirty="0">
              <a:latin typeface="+mj-lt"/>
              <a:ea typeface="Times New Roman" panose="02020603050405020304" pitchFamily="18" charset="0"/>
              <a:cs typeface="Times New Roman" panose="02020603050405020304" pitchFamily="18" charset="0"/>
            </a:endParaRPr>
          </a:p>
          <a:p>
            <a:pPr lvl="2">
              <a:lnSpc>
                <a:spcPct val="150000"/>
              </a:lnSpc>
              <a:spcAft>
                <a:spcPts val="800"/>
              </a:spcAft>
            </a:pPr>
            <a:endParaRPr lang="vi-VN" sz="2400" dirty="0">
              <a:effectLst/>
              <a:latin typeface="+mj-lt"/>
              <a:ea typeface="Times New Roman" panose="02020603050405020304" pitchFamily="18" charset="0"/>
              <a:cs typeface="Times New Roman" panose="02020603050405020304" pitchFamily="18" charset="0"/>
            </a:endParaRPr>
          </a:p>
          <a:p>
            <a:pPr lvl="2">
              <a:lnSpc>
                <a:spcPct val="150000"/>
              </a:lnSpc>
              <a:spcAft>
                <a:spcPts val="800"/>
              </a:spcAft>
            </a:pPr>
            <a:endParaRPr lang="en-GB" sz="2400" dirty="0">
              <a:effectLst/>
              <a:latin typeface="+mj-lt"/>
              <a:ea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11" y="159674"/>
            <a:ext cx="1603757" cy="854000"/>
          </a:xfrm>
          <a:prstGeom prst="rect">
            <a:avLst/>
          </a:prstGeom>
        </p:spPr>
      </p:pic>
      <p:pic>
        <p:nvPicPr>
          <p:cNvPr id="11" name="Picture 10" descr="A picture containing text&#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5378" y="4860534"/>
            <a:ext cx="1170463" cy="1997466"/>
          </a:xfrm>
          <a:prstGeom prst="rect">
            <a:avLst/>
          </a:prstGeom>
        </p:spPr>
      </p:pic>
      <p:sp>
        <p:nvSpPr>
          <p:cNvPr id="12" name="TextBox 11"/>
          <p:cNvSpPr txBox="1"/>
          <p:nvPr/>
        </p:nvSpPr>
        <p:spPr>
          <a:xfrm>
            <a:off x="3334870" y="749300"/>
            <a:ext cx="5522259" cy="769441"/>
          </a:xfrm>
          <a:prstGeom prst="rect">
            <a:avLst/>
          </a:prstGeom>
          <a:noFill/>
        </p:spPr>
        <p:txBody>
          <a:bodyPr wrap="square" rtlCol="0">
            <a:spAutoFit/>
          </a:bodyPr>
          <a:lstStyle/>
          <a:p>
            <a:pPr algn="ctr"/>
            <a:r>
              <a:rPr lang="en-US" sz="4400" b="1" dirty="0" err="1">
                <a:ln w="12700">
                  <a:solidFill>
                    <a:schemeClr val="tx1"/>
                  </a:solidFill>
                </a:ln>
                <a:solidFill>
                  <a:srgbClr val="473A2C"/>
                </a:solidFill>
                <a:latin typeface="iCiel Cadena" panose="02000503000000020004" pitchFamily="50" charset="0"/>
              </a:rPr>
              <a:t>Giới</a:t>
            </a:r>
            <a:r>
              <a:rPr lang="en-US" sz="4400" b="1" dirty="0">
                <a:ln w="12700">
                  <a:solidFill>
                    <a:schemeClr val="tx1"/>
                  </a:solidFill>
                </a:ln>
                <a:solidFill>
                  <a:srgbClr val="473A2C"/>
                </a:solidFill>
                <a:latin typeface="iCiel Cadena" panose="02000503000000020004" pitchFamily="50" charset="0"/>
              </a:rPr>
              <a:t> </a:t>
            </a:r>
            <a:r>
              <a:rPr lang="en-US" sz="4400" b="1" dirty="0" err="1">
                <a:ln w="12700">
                  <a:solidFill>
                    <a:schemeClr val="tx1"/>
                  </a:solidFill>
                </a:ln>
                <a:solidFill>
                  <a:srgbClr val="473A2C"/>
                </a:solidFill>
                <a:latin typeface="iCiel Cadena" panose="02000503000000020004" pitchFamily="50" charset="0"/>
              </a:rPr>
              <a:t>thiệu</a:t>
            </a:r>
            <a:endParaRPr lang="vi-VN" sz="4400" b="1" dirty="0">
              <a:ln w="12700">
                <a:solidFill>
                  <a:schemeClr val="tx1"/>
                </a:solidFill>
              </a:ln>
              <a:solidFill>
                <a:srgbClr val="473A2C"/>
              </a:solidFill>
              <a:latin typeface="iCiel Cadena" panose="02000503000000020004" pitchFamily="50" charset="0"/>
            </a:endParaRPr>
          </a:p>
        </p:txBody>
      </p:sp>
      <p:sp>
        <p:nvSpPr>
          <p:cNvPr id="15" name="Rectangle 14"/>
          <p:cNvSpPr/>
          <p:nvPr/>
        </p:nvSpPr>
        <p:spPr>
          <a:xfrm>
            <a:off x="1879600" y="4318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0" y="61595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991" y="3838665"/>
            <a:ext cx="3019335" cy="3019335"/>
          </a:xfrm>
          <a:prstGeom prst="rect">
            <a:avLst/>
          </a:prstGeom>
        </p:spPr>
      </p:pic>
      <p:pic>
        <p:nvPicPr>
          <p:cNvPr id="20" name="Picture 19"/>
          <p:cNvPicPr>
            <a:picLocks noChangeAspect="1"/>
          </p:cNvPicPr>
          <p:nvPr/>
        </p:nvPicPr>
        <p:blipFill>
          <a:blip r:embed="rId6" cstate="print">
            <a:extLst>
              <a:ext uri="{BEBA8EAE-BF5A-486C-A8C5-ECC9F3942E4B}">
                <a14:imgProps xmlns:a14="http://schemas.microsoft.com/office/drawing/2010/main">
                  <a14:imgLayer r:embed="rId7">
                    <a14:imgEffect>
                      <a14:backgroundRemoval t="2596" b="90576" l="7614" r="94091">
                        <a14:foregroundMark x1="43295" y1="7167" x2="63068" y2="9086"/>
                        <a14:foregroundMark x1="85795" y1="46275" x2="87273" y2="65801"/>
                        <a14:foregroundMark x1="68523" y1="35497" x2="65341" y2="82280"/>
                        <a14:foregroundMark x1="58750" y1="46670" x2="66023" y2="56433"/>
                        <a14:foregroundMark x1="66023" y1="56433" x2="67045" y2="65801"/>
                        <a14:foregroundMark x1="59886" y1="43510" x2="69886" y2="73081"/>
                        <a14:foregroundMark x1="64545" y1="41591" x2="73068" y2="67664"/>
                        <a14:foregroundMark x1="7727" y1="56095" x2="8182" y2="65914"/>
                        <a14:foregroundMark x1="25227" y1="68736" x2="40909" y2="82675"/>
                        <a14:foregroundMark x1="33523" y1="83521" x2="60909" y2="84876"/>
                        <a14:foregroundMark x1="52614" y1="90519" x2="59432" y2="90068"/>
                        <a14:foregroundMark x1="47273" y1="88600" x2="53068" y2="89334"/>
                        <a14:foregroundMark x1="69659" y1="6546" x2="71364" y2="8860"/>
                        <a14:foregroundMark x1="22045" y1="14052" x2="37727" y2="19018"/>
                        <a14:foregroundMark x1="50455" y1="3894" x2="51818" y2="5926"/>
                        <a14:foregroundMark x1="81932" y1="31659" x2="87500" y2="40745"/>
                        <a14:foregroundMark x1="73864" y1="11174" x2="73864" y2="11174"/>
                        <a14:foregroundMark x1="84091" y1="26411" x2="84091" y2="26411"/>
                        <a14:foregroundMark x1="87500" y1="31377" x2="87500" y2="31377"/>
                        <a14:foregroundMark x1="82614" y1="22912" x2="82614" y2="22912"/>
                        <a14:foregroundMark x1="32614" y1="27991" x2="46023" y2="60497"/>
                        <a14:foregroundMark x1="33295" y1="11400" x2="33864" y2="12980"/>
                        <a14:foregroundMark x1="15795" y1="35045" x2="15795" y2="35045"/>
                        <a14:foregroundMark x1="17955" y1="32788" x2="17955" y2="32788"/>
                        <a14:foregroundMark x1="19432" y1="31208" x2="19432" y2="31208"/>
                        <a14:foregroundMark x1="20909" y1="29458" x2="20909" y2="29458"/>
                        <a14:foregroundMark x1="21705" y1="28612" x2="21705" y2="28612"/>
                        <a14:foregroundMark x1="19886" y1="30418" x2="20114" y2="30418"/>
                        <a14:foregroundMark x1="13068" y1="38713" x2="13068" y2="38713"/>
                        <a14:foregroundMark x1="13409" y1="37641" x2="13409" y2="37641"/>
                        <a14:foregroundMark x1="10909" y1="41422" x2="10909" y2="41422"/>
                        <a14:foregroundMark x1="17273" y1="72856" x2="17273" y2="72856"/>
                        <a14:foregroundMark x1="13636" y1="70542" x2="13636" y2="70542"/>
                        <a14:foregroundMark x1="9773" y1="67664" x2="9773" y2="67664"/>
                        <a14:foregroundMark x1="17727" y1="76298" x2="17727" y2="76298"/>
                        <a14:foregroundMark x1="22727" y1="82731" x2="22727" y2="82731"/>
                        <a14:foregroundMark x1="17386" y1="74549" x2="17386" y2="74549"/>
                        <a14:foregroundMark x1="21250" y1="81151" x2="21250" y2="81151"/>
                        <a14:foregroundMark x1="19318" y1="79289" x2="19318" y2="79289"/>
                        <a14:foregroundMark x1="20341" y1="80135" x2="20341" y2="80135"/>
                        <a14:foregroundMark x1="22159" y1="81998" x2="22159" y2="81998"/>
                        <a14:foregroundMark x1="35114" y1="87698" x2="35114" y2="87698"/>
                        <a14:foregroundMark x1="20568" y1="86569" x2="20568" y2="86569"/>
                        <a14:foregroundMark x1="60114" y1="90632" x2="60114" y2="90632"/>
                        <a14:foregroundMark x1="65455" y1="90632" x2="65455" y2="90632"/>
                        <a14:foregroundMark x1="71932" y1="89898" x2="71932" y2="89898"/>
                        <a14:foregroundMark x1="77386" y1="88318" x2="77386" y2="88318"/>
                        <a14:foregroundMark x1="76932" y1="84255" x2="76932" y2="84255"/>
                        <a14:foregroundMark x1="76477" y1="78217" x2="76477" y2="78217"/>
                        <a14:foregroundMark x1="78409" y1="75847" x2="78409" y2="75847"/>
                        <a14:foregroundMark x1="85682" y1="72009" x2="85682" y2="72009"/>
                        <a14:foregroundMark x1="87386" y1="70260" x2="87386" y2="70260"/>
                        <a14:foregroundMark x1="89886" y1="67833" x2="89886" y2="67833"/>
                        <a14:foregroundMark x1="88182" y1="31828" x2="88182" y2="31828"/>
                        <a14:foregroundMark x1="86705" y1="29402" x2="86705" y2="29402"/>
                        <a14:foregroundMark x1="78182" y1="16591" x2="78182" y2="16591"/>
                        <a14:foregroundMark x1="76250" y1="14052" x2="76250" y2="14052"/>
                        <a14:foregroundMark x1="81136" y1="20655" x2="81136" y2="20655"/>
                        <a14:foregroundMark x1="85568" y1="27201" x2="85568" y2="27201"/>
                        <a14:foregroundMark x1="72273" y1="9086" x2="72273" y2="9086"/>
                        <a14:foregroundMark x1="68295" y1="5587" x2="68295" y2="5587"/>
                        <a14:foregroundMark x1="66705" y1="6659" x2="66705" y2="6659"/>
                        <a14:foregroundMark x1="57614" y1="4740" x2="57614" y2="4740"/>
                        <a14:foregroundMark x1="60568" y1="5023" x2="60568" y2="5023"/>
                        <a14:foregroundMark x1="42159" y1="5700" x2="42159" y2="5700"/>
                        <a14:foregroundMark x1="36818" y1="7844" x2="36818" y2="7844"/>
                        <a14:foregroundMark x1="44091" y1="5643" x2="44091" y2="5643"/>
                        <a14:foregroundMark x1="39432" y1="6603" x2="39432" y2="6603"/>
                        <a14:foregroundMark x1="33977" y1="9029" x2="33977" y2="9029"/>
                        <a14:foregroundMark x1="31818" y1="11005" x2="31818" y2="11005"/>
                        <a14:foregroundMark x1="33068" y1="9989" x2="33068" y2="9989"/>
                        <a14:foregroundMark x1="17045" y1="13600" x2="17273" y2="13600"/>
                        <a14:foregroundMark x1="20341" y1="12472" x2="19886" y2="12585"/>
                        <a14:foregroundMark x1="15795" y1="14616" x2="14886" y2="16253"/>
                        <a14:foregroundMark x1="50000" y1="2596" x2="50000" y2="2596"/>
                        <a14:foregroundMark x1="74659" y1="6828" x2="74659" y2="6828"/>
                        <a14:foregroundMark x1="91932" y1="39729" x2="91932" y2="39729"/>
                        <a14:foregroundMark x1="94091" y1="60102" x2="94091" y2="60102"/>
                      </a14:backgroundRemoval>
                    </a14:imgEffect>
                  </a14:imgLayer>
                </a14:imgProps>
              </a:ext>
              <a:ext uri="{28A0092B-C50C-407E-A947-70E740481C1C}">
                <a14:useLocalDpi xmlns:a14="http://schemas.microsoft.com/office/drawing/2010/main" val="0"/>
              </a:ext>
            </a:extLst>
          </a:blip>
          <a:stretch>
            <a:fillRect/>
          </a:stretch>
        </p:blipFill>
        <p:spPr>
          <a:xfrm>
            <a:off x="14475312" y="2693853"/>
            <a:ext cx="2000940" cy="4029165"/>
          </a:xfrm>
          <a:prstGeom prst="rect">
            <a:avLst/>
          </a:prstGeom>
        </p:spPr>
      </p:pic>
      <p:sp>
        <p:nvSpPr>
          <p:cNvPr id="2" name="Slide Number Placeholder 1"/>
          <p:cNvSpPr>
            <a:spLocks noGrp="1"/>
          </p:cNvSpPr>
          <p:nvPr>
            <p:ph type="sldNum" sz="quarter" idx="12"/>
          </p:nvPr>
        </p:nvSpPr>
        <p:spPr/>
        <p:txBody>
          <a:bodyPr/>
          <a:lstStyle/>
          <a:p>
            <a:fld id="{149A78A4-89FC-44D0-BC56-BE4D261A002F}" type="slidenum">
              <a:rPr lang="vi-VN" smtClean="0"/>
              <a:t>7</a:t>
            </a:fld>
            <a:endParaRPr lang="vi-VN"/>
          </a:p>
        </p:txBody>
      </p:sp>
      <p:pic>
        <p:nvPicPr>
          <p:cNvPr id="3" name="Picture 2">
            <a:extLst>
              <a:ext uri="{FF2B5EF4-FFF2-40B4-BE49-F238E27FC236}">
                <a16:creationId xmlns:a16="http://schemas.microsoft.com/office/drawing/2014/main" id="{E33A049D-7B64-954E-48AC-7DCD7B5E2F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4821" y="1682506"/>
            <a:ext cx="2364812" cy="1773609"/>
          </a:xfrm>
          <a:prstGeom prst="rect">
            <a:avLst/>
          </a:prstGeom>
        </p:spPr>
      </p:pic>
      <p:pic>
        <p:nvPicPr>
          <p:cNvPr id="4" name="Picture 3">
            <a:extLst>
              <a:ext uri="{FF2B5EF4-FFF2-40B4-BE49-F238E27FC236}">
                <a16:creationId xmlns:a16="http://schemas.microsoft.com/office/drawing/2014/main" id="{0149E8AB-3C54-32FA-7B99-B84690D89B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39403" y="1682506"/>
            <a:ext cx="2745890" cy="1828763"/>
          </a:xfrm>
          <a:prstGeom prst="rect">
            <a:avLst/>
          </a:prstGeom>
        </p:spPr>
      </p:pic>
      <p:pic>
        <p:nvPicPr>
          <p:cNvPr id="5" name="Picture 4">
            <a:extLst>
              <a:ext uri="{FF2B5EF4-FFF2-40B4-BE49-F238E27FC236}">
                <a16:creationId xmlns:a16="http://schemas.microsoft.com/office/drawing/2014/main" id="{7EB43E89-50E7-37C1-02E8-4150738B7EC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7839" y="1666390"/>
            <a:ext cx="2431173" cy="1846172"/>
          </a:xfrm>
          <a:prstGeom prst="rect">
            <a:avLst/>
          </a:prstGeom>
        </p:spPr>
      </p:pic>
      <p:pic>
        <p:nvPicPr>
          <p:cNvPr id="6" name="Picture 5">
            <a:extLst>
              <a:ext uri="{FF2B5EF4-FFF2-40B4-BE49-F238E27FC236}">
                <a16:creationId xmlns:a16="http://schemas.microsoft.com/office/drawing/2014/main" id="{C1CABCD6-95E0-8AE0-86B7-CA3E2237FC3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75152" y="1682506"/>
            <a:ext cx="2382157" cy="1846172"/>
          </a:xfrm>
          <a:prstGeom prst="rect">
            <a:avLst/>
          </a:prstGeom>
        </p:spPr>
      </p:pic>
      <p:pic>
        <p:nvPicPr>
          <p:cNvPr id="7" name="Picture 6">
            <a:extLst>
              <a:ext uri="{FF2B5EF4-FFF2-40B4-BE49-F238E27FC236}">
                <a16:creationId xmlns:a16="http://schemas.microsoft.com/office/drawing/2014/main" id="{F053D94D-7DBF-B65F-0885-3F3BC68DB050}"/>
              </a:ext>
            </a:extLst>
          </p:cNvPr>
          <p:cNvPicPr>
            <a:picLocks noChangeAspect="1"/>
          </p:cNvPicPr>
          <p:nvPr/>
        </p:nvPicPr>
        <p:blipFill rotWithShape="1">
          <a:blip r:embed="rId12">
            <a:extLst>
              <a:ext uri="{28A0092B-C50C-407E-A947-70E740481C1C}">
                <a14:useLocalDpi xmlns:a14="http://schemas.microsoft.com/office/drawing/2010/main" val="0"/>
              </a:ext>
            </a:extLst>
          </a:blip>
          <a:srcRect r="41948"/>
          <a:stretch/>
        </p:blipFill>
        <p:spPr>
          <a:xfrm>
            <a:off x="455736" y="4263728"/>
            <a:ext cx="2354952" cy="1703790"/>
          </a:xfrm>
          <a:prstGeom prst="rect">
            <a:avLst/>
          </a:prstGeom>
        </p:spPr>
      </p:pic>
      <p:pic>
        <p:nvPicPr>
          <p:cNvPr id="10" name="Picture 9">
            <a:extLst>
              <a:ext uri="{FF2B5EF4-FFF2-40B4-BE49-F238E27FC236}">
                <a16:creationId xmlns:a16="http://schemas.microsoft.com/office/drawing/2014/main" id="{092FE3E2-B857-085B-706F-FFAFAC775452}"/>
              </a:ext>
            </a:extLst>
          </p:cNvPr>
          <p:cNvPicPr>
            <a:picLocks noChangeAspect="1"/>
          </p:cNvPicPr>
          <p:nvPr/>
        </p:nvPicPr>
        <p:blipFill rotWithShape="1">
          <a:blip r:embed="rId13">
            <a:extLst>
              <a:ext uri="{28A0092B-C50C-407E-A947-70E740481C1C}">
                <a14:useLocalDpi xmlns:a14="http://schemas.microsoft.com/office/drawing/2010/main" val="0"/>
              </a:ext>
            </a:extLst>
          </a:blip>
          <a:srcRect b="5159"/>
          <a:stretch/>
        </p:blipFill>
        <p:spPr>
          <a:xfrm>
            <a:off x="2978981" y="4225571"/>
            <a:ext cx="2673312" cy="1703790"/>
          </a:xfrm>
          <a:prstGeom prst="rect">
            <a:avLst/>
          </a:prstGeom>
        </p:spPr>
      </p:pic>
      <p:pic>
        <p:nvPicPr>
          <p:cNvPr id="13" name="Picture 12">
            <a:extLst>
              <a:ext uri="{FF2B5EF4-FFF2-40B4-BE49-F238E27FC236}">
                <a16:creationId xmlns:a16="http://schemas.microsoft.com/office/drawing/2014/main" id="{FF818FEC-27AA-EF52-E867-02E1C55B539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43811" y="4211235"/>
            <a:ext cx="2558243" cy="1703790"/>
          </a:xfrm>
          <a:prstGeom prst="rect">
            <a:avLst/>
          </a:prstGeom>
        </p:spPr>
      </p:pic>
      <p:pic>
        <p:nvPicPr>
          <p:cNvPr id="14" name="Picture 13">
            <a:extLst>
              <a:ext uri="{FF2B5EF4-FFF2-40B4-BE49-F238E27FC236}">
                <a16:creationId xmlns:a16="http://schemas.microsoft.com/office/drawing/2014/main" id="{5AC7B5DE-6F32-775D-AA2F-7BA12A08B8CA}"/>
              </a:ext>
            </a:extLst>
          </p:cNvPr>
          <p:cNvPicPr>
            <a:picLocks noChangeAspect="1"/>
          </p:cNvPicPr>
          <p:nvPr/>
        </p:nvPicPr>
        <p:blipFill rotWithShape="1">
          <a:blip r:embed="rId15">
            <a:extLst>
              <a:ext uri="{28A0092B-C50C-407E-A947-70E740481C1C}">
                <a14:useLocalDpi xmlns:a14="http://schemas.microsoft.com/office/drawing/2010/main" val="0"/>
              </a:ext>
            </a:extLst>
          </a:blip>
          <a:srcRect b="45724"/>
          <a:stretch/>
        </p:blipFill>
        <p:spPr>
          <a:xfrm>
            <a:off x="8610600" y="4211234"/>
            <a:ext cx="2354351" cy="1703791"/>
          </a:xfrm>
          <a:prstGeom prst="rect">
            <a:avLst/>
          </a:prstGeom>
        </p:spPr>
      </p:pic>
    </p:spTree>
    <p:extLst>
      <p:ext uri="{BB962C8B-B14F-4D97-AF65-F5344CB8AC3E}">
        <p14:creationId xmlns:p14="http://schemas.microsoft.com/office/powerpoint/2010/main" val="2757650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rgbClr val="CA9D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2">
              <a:lnSpc>
                <a:spcPct val="150000"/>
              </a:lnSpc>
              <a:spcAft>
                <a:spcPts val="800"/>
              </a:spcAft>
            </a:pPr>
            <a:r>
              <a:rPr lang="vi-VN" sz="2400" b="1" dirty="0">
                <a:solidFill>
                  <a:schemeClr val="tx1"/>
                </a:solidFill>
                <a:ea typeface="Times New Roman" panose="02020603050405020304" pitchFamily="18" charset="0"/>
                <a:cs typeface="Times New Roman" panose="02020603050405020304" pitchFamily="18" charset="0"/>
              </a:rPr>
              <a:t>Hoa hướng dương</a:t>
            </a:r>
            <a:endParaRPr lang="vi-VN" sz="2400" b="1" dirty="0">
              <a:solidFill>
                <a:schemeClr val="tx1"/>
              </a:solidFill>
              <a:effectLst/>
              <a:ea typeface="Times New Roman" panose="02020603050405020304" pitchFamily="18" charset="0"/>
              <a:cs typeface="Times New Roman" panose="02020603050405020304" pitchFamily="18" charset="0"/>
            </a:endParaRPr>
          </a:p>
          <a:p>
            <a:pPr lvl="2">
              <a:lnSpc>
                <a:spcPct val="150000"/>
              </a:lnSpc>
              <a:spcAft>
                <a:spcPts val="800"/>
              </a:spcAft>
            </a:pPr>
            <a:endParaRPr lang="vi-VN" sz="2400" dirty="0">
              <a:latin typeface="+mj-lt"/>
              <a:ea typeface="Times New Roman" panose="02020603050405020304" pitchFamily="18" charset="0"/>
              <a:cs typeface="Times New Roman" panose="02020603050405020304" pitchFamily="18" charset="0"/>
            </a:endParaRPr>
          </a:p>
          <a:p>
            <a:pPr lvl="2">
              <a:lnSpc>
                <a:spcPct val="150000"/>
              </a:lnSpc>
              <a:spcAft>
                <a:spcPts val="800"/>
              </a:spcAft>
            </a:pPr>
            <a:endParaRPr lang="vi-VN" sz="2400" dirty="0">
              <a:effectLst/>
              <a:latin typeface="+mj-lt"/>
              <a:ea typeface="Times New Roman" panose="02020603050405020304" pitchFamily="18" charset="0"/>
              <a:cs typeface="Times New Roman" panose="02020603050405020304" pitchFamily="18" charset="0"/>
            </a:endParaRPr>
          </a:p>
          <a:p>
            <a:pPr lvl="2">
              <a:lnSpc>
                <a:spcPct val="150000"/>
              </a:lnSpc>
              <a:spcAft>
                <a:spcPts val="800"/>
              </a:spcAft>
            </a:pPr>
            <a:endParaRPr lang="vi-VN" sz="2400" dirty="0">
              <a:latin typeface="+mj-lt"/>
              <a:ea typeface="Times New Roman" panose="02020603050405020304" pitchFamily="18" charset="0"/>
              <a:cs typeface="Times New Roman" panose="02020603050405020304" pitchFamily="18" charset="0"/>
            </a:endParaRPr>
          </a:p>
          <a:p>
            <a:pPr lvl="2">
              <a:lnSpc>
                <a:spcPct val="150000"/>
              </a:lnSpc>
              <a:spcAft>
                <a:spcPts val="800"/>
              </a:spcAft>
            </a:pPr>
            <a:endParaRPr lang="en-GB" sz="2400" dirty="0">
              <a:effectLst/>
              <a:latin typeface="+mj-lt"/>
              <a:ea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511" y="159674"/>
            <a:ext cx="1603757" cy="854000"/>
          </a:xfrm>
          <a:prstGeom prst="rect">
            <a:avLst/>
          </a:prstGeom>
        </p:spPr>
      </p:pic>
      <p:pic>
        <p:nvPicPr>
          <p:cNvPr id="11" name="Picture 10" descr="A picture containing text&#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5378" y="4860534"/>
            <a:ext cx="1170463" cy="1997466"/>
          </a:xfrm>
          <a:prstGeom prst="rect">
            <a:avLst/>
          </a:prstGeom>
        </p:spPr>
      </p:pic>
      <p:sp>
        <p:nvSpPr>
          <p:cNvPr id="12" name="TextBox 11"/>
          <p:cNvSpPr txBox="1"/>
          <p:nvPr/>
        </p:nvSpPr>
        <p:spPr>
          <a:xfrm>
            <a:off x="3334870" y="749300"/>
            <a:ext cx="5522259" cy="769441"/>
          </a:xfrm>
          <a:prstGeom prst="rect">
            <a:avLst/>
          </a:prstGeom>
          <a:noFill/>
        </p:spPr>
        <p:txBody>
          <a:bodyPr wrap="square" rtlCol="0">
            <a:spAutoFit/>
          </a:bodyPr>
          <a:lstStyle/>
          <a:p>
            <a:pPr algn="ctr"/>
            <a:r>
              <a:rPr lang="en-US" sz="4400" b="1" dirty="0" err="1">
                <a:ln w="12700">
                  <a:solidFill>
                    <a:schemeClr val="tx1"/>
                  </a:solidFill>
                </a:ln>
                <a:solidFill>
                  <a:srgbClr val="473A2C"/>
                </a:solidFill>
                <a:latin typeface="iCiel Cadena" panose="02000503000000020004" pitchFamily="50" charset="0"/>
              </a:rPr>
              <a:t>Giới</a:t>
            </a:r>
            <a:r>
              <a:rPr lang="en-US" sz="4400" b="1" dirty="0">
                <a:ln w="12700">
                  <a:solidFill>
                    <a:schemeClr val="tx1"/>
                  </a:solidFill>
                </a:ln>
                <a:solidFill>
                  <a:srgbClr val="473A2C"/>
                </a:solidFill>
                <a:latin typeface="iCiel Cadena" panose="02000503000000020004" pitchFamily="50" charset="0"/>
              </a:rPr>
              <a:t> </a:t>
            </a:r>
            <a:r>
              <a:rPr lang="en-US" sz="4400" b="1" dirty="0" err="1">
                <a:ln w="12700">
                  <a:solidFill>
                    <a:schemeClr val="tx1"/>
                  </a:solidFill>
                </a:ln>
                <a:solidFill>
                  <a:srgbClr val="473A2C"/>
                </a:solidFill>
                <a:latin typeface="iCiel Cadena" panose="02000503000000020004" pitchFamily="50" charset="0"/>
              </a:rPr>
              <a:t>thiệu</a:t>
            </a:r>
            <a:endParaRPr lang="vi-VN" sz="4400" b="1" dirty="0">
              <a:ln w="12700">
                <a:solidFill>
                  <a:schemeClr val="tx1"/>
                </a:solidFill>
              </a:ln>
              <a:solidFill>
                <a:srgbClr val="473A2C"/>
              </a:solidFill>
              <a:latin typeface="iCiel Cadena" panose="02000503000000020004" pitchFamily="50" charset="0"/>
            </a:endParaRPr>
          </a:p>
        </p:txBody>
      </p:sp>
      <p:sp>
        <p:nvSpPr>
          <p:cNvPr id="15" name="Rectangle 14"/>
          <p:cNvSpPr/>
          <p:nvPr/>
        </p:nvSpPr>
        <p:spPr>
          <a:xfrm>
            <a:off x="1879600" y="4318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p:cNvSpPr/>
          <p:nvPr/>
        </p:nvSpPr>
        <p:spPr>
          <a:xfrm>
            <a:off x="0" y="6159500"/>
            <a:ext cx="10312400" cy="317500"/>
          </a:xfrm>
          <a:prstGeom prst="rect">
            <a:avLst/>
          </a:prstGeom>
          <a:solidFill>
            <a:srgbClr val="9569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0991" y="3838665"/>
            <a:ext cx="3019335" cy="3019335"/>
          </a:xfrm>
          <a:prstGeom prst="rect">
            <a:avLst/>
          </a:prstGeom>
        </p:spPr>
      </p:pic>
      <p:pic>
        <p:nvPicPr>
          <p:cNvPr id="20" name="Picture 19"/>
          <p:cNvPicPr>
            <a:picLocks noChangeAspect="1"/>
          </p:cNvPicPr>
          <p:nvPr/>
        </p:nvPicPr>
        <p:blipFill>
          <a:blip r:embed="rId6" cstate="print">
            <a:extLst>
              <a:ext uri="{BEBA8EAE-BF5A-486C-A8C5-ECC9F3942E4B}">
                <a14:imgProps xmlns:a14="http://schemas.microsoft.com/office/drawing/2010/main">
                  <a14:imgLayer r:embed="rId7">
                    <a14:imgEffect>
                      <a14:backgroundRemoval t="2596" b="90576" l="7614" r="94091">
                        <a14:foregroundMark x1="43295" y1="7167" x2="63068" y2="9086"/>
                        <a14:foregroundMark x1="85795" y1="46275" x2="87273" y2="65801"/>
                        <a14:foregroundMark x1="68523" y1="35497" x2="65341" y2="82280"/>
                        <a14:foregroundMark x1="58750" y1="46670" x2="66023" y2="56433"/>
                        <a14:foregroundMark x1="66023" y1="56433" x2="67045" y2="65801"/>
                        <a14:foregroundMark x1="59886" y1="43510" x2="69886" y2="73081"/>
                        <a14:foregroundMark x1="64545" y1="41591" x2="73068" y2="67664"/>
                        <a14:foregroundMark x1="7727" y1="56095" x2="8182" y2="65914"/>
                        <a14:foregroundMark x1="25227" y1="68736" x2="40909" y2="82675"/>
                        <a14:foregroundMark x1="33523" y1="83521" x2="60909" y2="84876"/>
                        <a14:foregroundMark x1="52614" y1="90519" x2="59432" y2="90068"/>
                        <a14:foregroundMark x1="47273" y1="88600" x2="53068" y2="89334"/>
                        <a14:foregroundMark x1="69659" y1="6546" x2="71364" y2="8860"/>
                        <a14:foregroundMark x1="22045" y1="14052" x2="37727" y2="19018"/>
                        <a14:foregroundMark x1="50455" y1="3894" x2="51818" y2="5926"/>
                        <a14:foregroundMark x1="81932" y1="31659" x2="87500" y2="40745"/>
                        <a14:foregroundMark x1="73864" y1="11174" x2="73864" y2="11174"/>
                        <a14:foregroundMark x1="84091" y1="26411" x2="84091" y2="26411"/>
                        <a14:foregroundMark x1="87500" y1="31377" x2="87500" y2="31377"/>
                        <a14:foregroundMark x1="82614" y1="22912" x2="82614" y2="22912"/>
                        <a14:foregroundMark x1="32614" y1="27991" x2="46023" y2="60497"/>
                        <a14:foregroundMark x1="33295" y1="11400" x2="33864" y2="12980"/>
                        <a14:foregroundMark x1="15795" y1="35045" x2="15795" y2="35045"/>
                        <a14:foregroundMark x1="17955" y1="32788" x2="17955" y2="32788"/>
                        <a14:foregroundMark x1="19432" y1="31208" x2="19432" y2="31208"/>
                        <a14:foregroundMark x1="20909" y1="29458" x2="20909" y2="29458"/>
                        <a14:foregroundMark x1="21705" y1="28612" x2="21705" y2="28612"/>
                        <a14:foregroundMark x1="19886" y1="30418" x2="20114" y2="30418"/>
                        <a14:foregroundMark x1="13068" y1="38713" x2="13068" y2="38713"/>
                        <a14:foregroundMark x1="13409" y1="37641" x2="13409" y2="37641"/>
                        <a14:foregroundMark x1="10909" y1="41422" x2="10909" y2="41422"/>
                        <a14:foregroundMark x1="17273" y1="72856" x2="17273" y2="72856"/>
                        <a14:foregroundMark x1="13636" y1="70542" x2="13636" y2="70542"/>
                        <a14:foregroundMark x1="9773" y1="67664" x2="9773" y2="67664"/>
                        <a14:foregroundMark x1="17727" y1="76298" x2="17727" y2="76298"/>
                        <a14:foregroundMark x1="22727" y1="82731" x2="22727" y2="82731"/>
                        <a14:foregroundMark x1="17386" y1="74549" x2="17386" y2="74549"/>
                        <a14:foregroundMark x1="21250" y1="81151" x2="21250" y2="81151"/>
                        <a14:foregroundMark x1="19318" y1="79289" x2="19318" y2="79289"/>
                        <a14:foregroundMark x1="20341" y1="80135" x2="20341" y2="80135"/>
                        <a14:foregroundMark x1="22159" y1="81998" x2="22159" y2="81998"/>
                        <a14:foregroundMark x1="35114" y1="87698" x2="35114" y2="87698"/>
                        <a14:foregroundMark x1="20568" y1="86569" x2="20568" y2="86569"/>
                        <a14:foregroundMark x1="60114" y1="90632" x2="60114" y2="90632"/>
                        <a14:foregroundMark x1="65455" y1="90632" x2="65455" y2="90632"/>
                        <a14:foregroundMark x1="71932" y1="89898" x2="71932" y2="89898"/>
                        <a14:foregroundMark x1="77386" y1="88318" x2="77386" y2="88318"/>
                        <a14:foregroundMark x1="76932" y1="84255" x2="76932" y2="84255"/>
                        <a14:foregroundMark x1="76477" y1="78217" x2="76477" y2="78217"/>
                        <a14:foregroundMark x1="78409" y1="75847" x2="78409" y2="75847"/>
                        <a14:foregroundMark x1="85682" y1="72009" x2="85682" y2="72009"/>
                        <a14:foregroundMark x1="87386" y1="70260" x2="87386" y2="70260"/>
                        <a14:foregroundMark x1="89886" y1="67833" x2="89886" y2="67833"/>
                        <a14:foregroundMark x1="88182" y1="31828" x2="88182" y2="31828"/>
                        <a14:foregroundMark x1="86705" y1="29402" x2="86705" y2="29402"/>
                        <a14:foregroundMark x1="78182" y1="16591" x2="78182" y2="16591"/>
                        <a14:foregroundMark x1="76250" y1="14052" x2="76250" y2="14052"/>
                        <a14:foregroundMark x1="81136" y1="20655" x2="81136" y2="20655"/>
                        <a14:foregroundMark x1="85568" y1="27201" x2="85568" y2="27201"/>
                        <a14:foregroundMark x1="72273" y1="9086" x2="72273" y2="9086"/>
                        <a14:foregroundMark x1="68295" y1="5587" x2="68295" y2="5587"/>
                        <a14:foregroundMark x1="66705" y1="6659" x2="66705" y2="6659"/>
                        <a14:foregroundMark x1="57614" y1="4740" x2="57614" y2="4740"/>
                        <a14:foregroundMark x1="60568" y1="5023" x2="60568" y2="5023"/>
                        <a14:foregroundMark x1="42159" y1="5700" x2="42159" y2="5700"/>
                        <a14:foregroundMark x1="36818" y1="7844" x2="36818" y2="7844"/>
                        <a14:foregroundMark x1="44091" y1="5643" x2="44091" y2="5643"/>
                        <a14:foregroundMark x1="39432" y1="6603" x2="39432" y2="6603"/>
                        <a14:foregroundMark x1="33977" y1="9029" x2="33977" y2="9029"/>
                        <a14:foregroundMark x1="31818" y1="11005" x2="31818" y2="11005"/>
                        <a14:foregroundMark x1="33068" y1="9989" x2="33068" y2="9989"/>
                        <a14:foregroundMark x1="17045" y1="13600" x2="17273" y2="13600"/>
                        <a14:foregroundMark x1="20341" y1="12472" x2="19886" y2="12585"/>
                        <a14:foregroundMark x1="15795" y1="14616" x2="14886" y2="16253"/>
                        <a14:foregroundMark x1="50000" y1="2596" x2="50000" y2="2596"/>
                        <a14:foregroundMark x1="74659" y1="6828" x2="74659" y2="6828"/>
                        <a14:foregroundMark x1="91932" y1="39729" x2="91932" y2="39729"/>
                        <a14:foregroundMark x1="94091" y1="60102" x2="94091" y2="60102"/>
                      </a14:backgroundRemoval>
                    </a14:imgEffect>
                  </a14:imgLayer>
                </a14:imgProps>
              </a:ext>
              <a:ext uri="{28A0092B-C50C-407E-A947-70E740481C1C}">
                <a14:useLocalDpi xmlns:a14="http://schemas.microsoft.com/office/drawing/2010/main" val="0"/>
              </a:ext>
            </a:extLst>
          </a:blip>
          <a:stretch>
            <a:fillRect/>
          </a:stretch>
        </p:blipFill>
        <p:spPr>
          <a:xfrm>
            <a:off x="14475312" y="2693853"/>
            <a:ext cx="2000940" cy="4029165"/>
          </a:xfrm>
          <a:prstGeom prst="rect">
            <a:avLst/>
          </a:prstGeom>
        </p:spPr>
      </p:pic>
      <p:sp>
        <p:nvSpPr>
          <p:cNvPr id="2" name="Slide Number Placeholder 1"/>
          <p:cNvSpPr>
            <a:spLocks noGrp="1"/>
          </p:cNvSpPr>
          <p:nvPr>
            <p:ph type="sldNum" sz="quarter" idx="12"/>
          </p:nvPr>
        </p:nvSpPr>
        <p:spPr/>
        <p:txBody>
          <a:bodyPr/>
          <a:lstStyle/>
          <a:p>
            <a:fld id="{149A78A4-89FC-44D0-BC56-BE4D261A002F}" type="slidenum">
              <a:rPr lang="vi-VN" smtClean="0"/>
              <a:t>8</a:t>
            </a:fld>
            <a:endParaRPr lang="vi-VN"/>
          </a:p>
        </p:txBody>
      </p:sp>
      <p:pic>
        <p:nvPicPr>
          <p:cNvPr id="3" name="Picture 2">
            <a:extLst>
              <a:ext uri="{FF2B5EF4-FFF2-40B4-BE49-F238E27FC236}">
                <a16:creationId xmlns:a16="http://schemas.microsoft.com/office/drawing/2014/main" id="{FA2830C8-DA52-ABDF-71EB-11682587567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9188" y="2847455"/>
            <a:ext cx="2413348" cy="1544543"/>
          </a:xfrm>
          <a:prstGeom prst="rect">
            <a:avLst/>
          </a:prstGeom>
        </p:spPr>
      </p:pic>
      <p:pic>
        <p:nvPicPr>
          <p:cNvPr id="4" name="Picture 3">
            <a:extLst>
              <a:ext uri="{FF2B5EF4-FFF2-40B4-BE49-F238E27FC236}">
                <a16:creationId xmlns:a16="http://schemas.microsoft.com/office/drawing/2014/main" id="{B6134F1B-994E-3B3B-911D-A26BC96025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60070" y="2803968"/>
            <a:ext cx="2753802" cy="1547637"/>
          </a:xfrm>
          <a:prstGeom prst="rect">
            <a:avLst/>
          </a:prstGeom>
        </p:spPr>
      </p:pic>
      <p:pic>
        <p:nvPicPr>
          <p:cNvPr id="5" name="Picture 4">
            <a:extLst>
              <a:ext uri="{FF2B5EF4-FFF2-40B4-BE49-F238E27FC236}">
                <a16:creationId xmlns:a16="http://schemas.microsoft.com/office/drawing/2014/main" id="{43409F62-9520-FA6F-79AC-5CBF810533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5225" y="2817198"/>
            <a:ext cx="2367351" cy="1538778"/>
          </a:xfrm>
          <a:prstGeom prst="rect">
            <a:avLst/>
          </a:prstGeom>
        </p:spPr>
      </p:pic>
      <p:pic>
        <p:nvPicPr>
          <p:cNvPr id="6" name="Picture 5">
            <a:extLst>
              <a:ext uri="{FF2B5EF4-FFF2-40B4-BE49-F238E27FC236}">
                <a16:creationId xmlns:a16="http://schemas.microsoft.com/office/drawing/2014/main" id="{969F7E9C-F56F-56E9-02E5-91C00CA8954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89228" y="2847454"/>
            <a:ext cx="2326119" cy="1544543"/>
          </a:xfrm>
          <a:prstGeom prst="rect">
            <a:avLst/>
          </a:prstGeom>
        </p:spPr>
      </p:pic>
    </p:spTree>
    <p:extLst>
      <p:ext uri="{BB962C8B-B14F-4D97-AF65-F5344CB8AC3E}">
        <p14:creationId xmlns:p14="http://schemas.microsoft.com/office/powerpoint/2010/main" val="1210460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rgbClr val="FE5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descr="A picture containing clipart&#10;&#10;Description automatically generated"/>
          <p:cNvPicPr>
            <a:picLocks noChangeAspect="1"/>
          </p:cNvPicPr>
          <p:nvPr/>
        </p:nvPicPr>
        <p:blipFill>
          <a:blip r:embed="rId2">
            <a:extLst>
              <a:ext uri="{BEBA8EAE-BF5A-486C-A8C5-ECC9F3942E4B}">
                <a14:imgProps xmlns:a14="http://schemas.microsoft.com/office/drawing/2010/main">
                  <a14:imgLayer r:embed="rId3">
                    <a14:imgEffect>
                      <a14:backgroundRemoval t="1579" b="99474" l="9877" r="97394">
                        <a14:foregroundMark x1="46365" y1="6842" x2="53498" y2="11053"/>
                        <a14:foregroundMark x1="43210" y1="3158" x2="43210" y2="3158"/>
                        <a14:foregroundMark x1="24829" y1="27105" x2="30316" y2="34737"/>
                        <a14:foregroundMark x1="52538" y1="1579" x2="52538" y2="1579"/>
                        <a14:foregroundMark x1="68176" y1="23684" x2="68176" y2="23684"/>
                        <a14:foregroundMark x1="66804" y1="23947" x2="71331" y2="68947"/>
                        <a14:foregroundMark x1="72016" y1="39211" x2="74760" y2="72632"/>
                        <a14:foregroundMark x1="65981" y1="46842" x2="69684" y2="61053"/>
                        <a14:foregroundMark x1="66118" y1="40526" x2="69959" y2="53158"/>
                        <a14:foregroundMark x1="69959" y1="53158" x2="70096" y2="53684"/>
                        <a14:foregroundMark x1="64609" y1="44211" x2="66667" y2="52632"/>
                        <a14:foregroundMark x1="72428" y1="35789" x2="77641" y2="47895"/>
                        <a14:foregroundMark x1="91770" y1="57105" x2="91632" y2="67105"/>
                        <a14:foregroundMark x1="91632" y1="67105" x2="91632" y2="67105"/>
                        <a14:foregroundMark x1="93416" y1="44211" x2="94239" y2="55526"/>
                        <a14:foregroundMark x1="87380" y1="22895" x2="91358" y2="36842"/>
                        <a14:foregroundMark x1="86831" y1="21316" x2="88889" y2="27105"/>
                        <a14:foregroundMark x1="87106" y1="19211" x2="89712" y2="26053"/>
                        <a14:foregroundMark x1="87929" y1="16053" x2="88889" y2="22895"/>
                        <a14:foregroundMark x1="83951" y1="21579" x2="85185" y2="28421"/>
                        <a14:foregroundMark x1="83813" y1="21842" x2="84499" y2="27368"/>
                        <a14:foregroundMark x1="82990" y1="19211" x2="84088" y2="22632"/>
                        <a14:foregroundMark x1="21811" y1="91842" x2="25240" y2="97895"/>
                        <a14:foregroundMark x1="67901" y1="76579" x2="72565" y2="89737"/>
                        <a14:foregroundMark x1="71331" y1="50263" x2="76269" y2="82895"/>
                        <a14:foregroundMark x1="59945" y1="55789" x2="63374" y2="85263"/>
                        <a14:foregroundMark x1="63374" y1="85263" x2="63374" y2="85263"/>
                        <a14:foregroundMark x1="55967" y1="68684" x2="57339" y2="81842"/>
                        <a14:foregroundMark x1="47325" y1="63684" x2="60905" y2="82105"/>
                        <a14:foregroundMark x1="46776" y1="67368" x2="56241" y2="87105"/>
                        <a14:foregroundMark x1="54047" y1="73684" x2="61180" y2="92368"/>
                        <a14:foregroundMark x1="53361" y1="56053" x2="62140" y2="85526"/>
                        <a14:foregroundMark x1="56104" y1="40789" x2="56790" y2="49211"/>
                        <a14:foregroundMark x1="55281" y1="37895" x2="57613" y2="50000"/>
                        <a14:foregroundMark x1="52126" y1="13421" x2="55007" y2="27368"/>
                        <a14:foregroundMark x1="92867" y1="53421" x2="90809" y2="66579"/>
                        <a14:foregroundMark x1="90809" y1="66579" x2="86283" y2="77632"/>
                        <a14:foregroundMark x1="79698" y1="82895" x2="79973" y2="98684"/>
                        <a14:foregroundMark x1="69684" y1="78158" x2="76680" y2="99211"/>
                        <a14:foregroundMark x1="60082" y1="80526" x2="67078" y2="93947"/>
                        <a14:foregroundMark x1="57202" y1="87632" x2="59671" y2="97895"/>
                        <a14:foregroundMark x1="77778" y1="66316" x2="86831" y2="99474"/>
                        <a14:foregroundMark x1="82853" y1="64737" x2="87243" y2="95526"/>
                        <a14:foregroundMark x1="91770" y1="47368" x2="86145" y2="66579"/>
                        <a14:foregroundMark x1="93004" y1="31316" x2="96296" y2="54474"/>
                        <a14:foregroundMark x1="95748" y1="40263" x2="97119" y2="48947"/>
                        <a14:foregroundMark x1="95748" y1="36842" x2="97394" y2="51842"/>
                        <a14:foregroundMark x1="96845" y1="59474" x2="95885" y2="62105"/>
                        <a14:foregroundMark x1="85322" y1="30526" x2="85734" y2="33947"/>
                        <a14:foregroundMark x1="87929" y1="13947" x2="87929" y2="13947"/>
                        <a14:foregroundMark x1="22359" y1="14737" x2="22359" y2="14737"/>
                        <a14:foregroundMark x1="42936" y1="4211" x2="43759" y2="7632"/>
                        <a14:foregroundMark x1="42661" y1="6316" x2="43484" y2="8947"/>
                      </a14:backgroundRemoval>
                    </a14:imgEffect>
                  </a14:imgLayer>
                </a14:imgProps>
              </a:ext>
              <a:ext uri="{28A0092B-C50C-407E-A947-70E740481C1C}">
                <a14:useLocalDpi xmlns:a14="http://schemas.microsoft.com/office/drawing/2010/main" val="0"/>
              </a:ext>
            </a:extLst>
          </a:blip>
          <a:stretch>
            <a:fillRect/>
          </a:stretch>
        </p:blipFill>
        <p:spPr>
          <a:xfrm>
            <a:off x="-579864" y="4271345"/>
            <a:ext cx="4962293" cy="2586655"/>
          </a:xfrm>
          <a:prstGeom prst="rect">
            <a:avLst/>
          </a:prstGeom>
        </p:spPr>
      </p:pic>
      <p:sp>
        <p:nvSpPr>
          <p:cNvPr id="2" name="TextBox 1"/>
          <p:cNvSpPr txBox="1"/>
          <p:nvPr/>
        </p:nvSpPr>
        <p:spPr>
          <a:xfrm>
            <a:off x="1556084" y="2384612"/>
            <a:ext cx="9063790" cy="1938992"/>
          </a:xfrm>
          <a:prstGeom prst="rect">
            <a:avLst/>
          </a:prstGeom>
          <a:noFill/>
        </p:spPr>
        <p:txBody>
          <a:bodyPr wrap="square" rtlCol="0">
            <a:spAutoFit/>
          </a:bodyPr>
          <a:lstStyle/>
          <a:p>
            <a:pPr algn="ctr"/>
            <a:r>
              <a:rPr lang="en-US" sz="6000" b="1" dirty="0" err="1">
                <a:ln w="12700">
                  <a:solidFill>
                    <a:schemeClr val="tx1"/>
                  </a:solidFill>
                </a:ln>
                <a:solidFill>
                  <a:srgbClr val="EFEEDE"/>
                </a:solidFill>
                <a:latin typeface="iCiel Cadena" panose="02000503000000020004" pitchFamily="50" charset="0"/>
              </a:rPr>
              <a:t>Giới</a:t>
            </a:r>
            <a:r>
              <a:rPr lang="en-US" sz="6000" b="1" dirty="0">
                <a:ln w="12700">
                  <a:solidFill>
                    <a:schemeClr val="tx1"/>
                  </a:solidFill>
                </a:ln>
                <a:solidFill>
                  <a:srgbClr val="EFEEDE"/>
                </a:solidFill>
                <a:latin typeface="iCiel Cadena" panose="02000503000000020004" pitchFamily="50" charset="0"/>
              </a:rPr>
              <a:t> </a:t>
            </a:r>
            <a:r>
              <a:rPr lang="en-US" sz="6000" b="1" dirty="0" err="1">
                <a:ln w="12700">
                  <a:solidFill>
                    <a:schemeClr val="tx1"/>
                  </a:solidFill>
                </a:ln>
                <a:solidFill>
                  <a:srgbClr val="EFEEDE"/>
                </a:solidFill>
                <a:latin typeface="iCiel Cadena" panose="02000503000000020004" pitchFamily="50" charset="0"/>
              </a:rPr>
              <a:t>thiệu</a:t>
            </a:r>
            <a:r>
              <a:rPr lang="en-US" sz="6000" b="1" dirty="0">
                <a:ln w="12700">
                  <a:solidFill>
                    <a:schemeClr val="tx1"/>
                  </a:solidFill>
                </a:ln>
                <a:solidFill>
                  <a:srgbClr val="EFEEDE"/>
                </a:solidFill>
                <a:latin typeface="iCiel Cadena" panose="02000503000000020004" pitchFamily="50" charset="0"/>
              </a:rPr>
              <a:t> </a:t>
            </a:r>
            <a:r>
              <a:rPr lang="en-US" sz="6000" b="1" dirty="0" err="1">
                <a:ln w="12700">
                  <a:solidFill>
                    <a:schemeClr val="tx1"/>
                  </a:solidFill>
                </a:ln>
                <a:solidFill>
                  <a:srgbClr val="EFEEDE"/>
                </a:solidFill>
                <a:latin typeface="iCiel Cadena" panose="02000503000000020004" pitchFamily="50" charset="0"/>
              </a:rPr>
              <a:t>thuật</a:t>
            </a:r>
            <a:r>
              <a:rPr lang="en-US" sz="6000" b="1" dirty="0">
                <a:ln w="12700">
                  <a:solidFill>
                    <a:schemeClr val="tx1"/>
                  </a:solidFill>
                </a:ln>
                <a:solidFill>
                  <a:srgbClr val="EFEEDE"/>
                </a:solidFill>
                <a:latin typeface="iCiel Cadena" panose="02000503000000020004" pitchFamily="50" charset="0"/>
              </a:rPr>
              <a:t> </a:t>
            </a:r>
            <a:r>
              <a:rPr lang="en-US" sz="6000" b="1" dirty="0" err="1">
                <a:ln w="12700">
                  <a:solidFill>
                    <a:schemeClr val="tx1"/>
                  </a:solidFill>
                </a:ln>
                <a:solidFill>
                  <a:srgbClr val="EFEEDE"/>
                </a:solidFill>
                <a:latin typeface="iCiel Cadena" panose="02000503000000020004" pitchFamily="50" charset="0"/>
              </a:rPr>
              <a:t>toán</a:t>
            </a:r>
            <a:r>
              <a:rPr lang="en-US" sz="6000" b="1" dirty="0">
                <a:ln w="12700">
                  <a:solidFill>
                    <a:schemeClr val="tx1"/>
                  </a:solidFill>
                </a:ln>
                <a:solidFill>
                  <a:srgbClr val="EFEEDE"/>
                </a:solidFill>
                <a:latin typeface="iCiel Cadena" panose="02000503000000020004" pitchFamily="50" charset="0"/>
              </a:rPr>
              <a:t> KNN </a:t>
            </a:r>
            <a:r>
              <a:rPr lang="en-US" sz="6000" b="1" dirty="0" err="1">
                <a:ln w="12700">
                  <a:solidFill>
                    <a:schemeClr val="tx1"/>
                  </a:solidFill>
                </a:ln>
                <a:solidFill>
                  <a:srgbClr val="EFEEDE"/>
                </a:solidFill>
                <a:latin typeface="iCiel Cadena" panose="02000503000000020004" pitchFamily="50" charset="0"/>
              </a:rPr>
              <a:t>trong</a:t>
            </a:r>
            <a:r>
              <a:rPr lang="en-US" sz="6000" b="1" dirty="0">
                <a:ln w="12700">
                  <a:solidFill>
                    <a:schemeClr val="tx1"/>
                  </a:solidFill>
                </a:ln>
                <a:solidFill>
                  <a:srgbClr val="EFEEDE"/>
                </a:solidFill>
                <a:latin typeface="iCiel Cadena" panose="02000503000000020004" pitchFamily="50" charset="0"/>
              </a:rPr>
              <a:t> </a:t>
            </a:r>
            <a:r>
              <a:rPr lang="en-US" sz="6000" b="1" dirty="0" err="1">
                <a:ln w="12700">
                  <a:solidFill>
                    <a:schemeClr val="tx1"/>
                  </a:solidFill>
                </a:ln>
                <a:solidFill>
                  <a:srgbClr val="EFEEDE"/>
                </a:solidFill>
                <a:latin typeface="iCiel Cadena" panose="02000503000000020004" pitchFamily="50" charset="0"/>
              </a:rPr>
              <a:t>phân</a:t>
            </a:r>
            <a:r>
              <a:rPr lang="en-US" sz="6000" b="1" dirty="0">
                <a:ln w="12700">
                  <a:solidFill>
                    <a:schemeClr val="tx1"/>
                  </a:solidFill>
                </a:ln>
                <a:solidFill>
                  <a:srgbClr val="EFEEDE"/>
                </a:solidFill>
                <a:latin typeface="iCiel Cadena" panose="02000503000000020004" pitchFamily="50" charset="0"/>
              </a:rPr>
              <a:t> </a:t>
            </a:r>
            <a:r>
              <a:rPr lang="en-US" sz="6000" b="1" dirty="0" err="1">
                <a:ln w="12700">
                  <a:solidFill>
                    <a:schemeClr val="tx1"/>
                  </a:solidFill>
                </a:ln>
                <a:solidFill>
                  <a:srgbClr val="EFEEDE"/>
                </a:solidFill>
                <a:latin typeface="iCiel Cadena" panose="02000503000000020004" pitchFamily="50" charset="0"/>
              </a:rPr>
              <a:t>loại</a:t>
            </a:r>
            <a:r>
              <a:rPr lang="en-US" sz="6000" b="1" dirty="0">
                <a:ln w="12700">
                  <a:solidFill>
                    <a:schemeClr val="tx1"/>
                  </a:solidFill>
                </a:ln>
                <a:solidFill>
                  <a:srgbClr val="EFEEDE"/>
                </a:solidFill>
                <a:latin typeface="iCiel Cadena" panose="02000503000000020004" pitchFamily="50" charset="0"/>
              </a:rPr>
              <a:t> </a:t>
            </a:r>
            <a:r>
              <a:rPr lang="en-US" sz="6000" b="1" dirty="0" err="1">
                <a:ln w="12700">
                  <a:solidFill>
                    <a:schemeClr val="tx1"/>
                  </a:solidFill>
                </a:ln>
                <a:solidFill>
                  <a:srgbClr val="EFEEDE"/>
                </a:solidFill>
                <a:latin typeface="iCiel Cadena" panose="02000503000000020004" pitchFamily="50" charset="0"/>
              </a:rPr>
              <a:t>hoa</a:t>
            </a:r>
            <a:endParaRPr lang="vi-VN" sz="6000" b="1" dirty="0">
              <a:ln w="12700">
                <a:solidFill>
                  <a:schemeClr val="tx1"/>
                </a:solidFill>
              </a:ln>
              <a:solidFill>
                <a:srgbClr val="EFEEDE"/>
              </a:solidFill>
              <a:latin typeface="iCiel Cadena" panose="02000503000000020004" pitchFamily="50" charset="0"/>
            </a:endParaRPr>
          </a:p>
        </p:txBody>
      </p:sp>
      <p:sp>
        <p:nvSpPr>
          <p:cNvPr id="6" name="Rectangle 5"/>
          <p:cNvSpPr/>
          <p:nvPr/>
        </p:nvSpPr>
        <p:spPr>
          <a:xfrm>
            <a:off x="12294511" y="673805"/>
            <a:ext cx="11707907" cy="5510390"/>
          </a:xfrm>
          <a:prstGeom prst="rect">
            <a:avLst/>
          </a:prstGeom>
          <a:solidFill>
            <a:srgbClr val="FDE398"/>
          </a:solidFill>
          <a:ln w="38100">
            <a:solidFill>
              <a:srgbClr val="DA5C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Slide Number Placeholder 2"/>
          <p:cNvSpPr>
            <a:spLocks noGrp="1"/>
          </p:cNvSpPr>
          <p:nvPr>
            <p:ph type="sldNum" sz="quarter" idx="12"/>
          </p:nvPr>
        </p:nvSpPr>
        <p:spPr/>
        <p:txBody>
          <a:bodyPr/>
          <a:lstStyle/>
          <a:p>
            <a:fld id="{149A78A4-89FC-44D0-BC56-BE4D261A002F}" type="slidenum">
              <a:rPr lang="vi-VN" smtClean="0"/>
              <a:t>9</a:t>
            </a:fld>
            <a:endParaRPr lang="vi-VN"/>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TotalTime>
  <Words>1620</Words>
  <Application>Microsoft Office PowerPoint</Application>
  <PresentationFormat>Widescreen</PresentationFormat>
  <Paragraphs>163</Paragraphs>
  <Slides>21</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Arial (Body)</vt:lpstr>
      <vt:lpstr>Calibri</vt:lpstr>
      <vt:lpstr>Calibri Light</vt:lpstr>
      <vt:lpstr>iCiel Cadena</vt:lpstr>
      <vt:lpstr>Lobster</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Công</dc:creator>
  <cp:lastModifiedBy>Lê Lộc</cp:lastModifiedBy>
  <cp:revision>133</cp:revision>
  <dcterms:created xsi:type="dcterms:W3CDTF">2021-07-02T01:31:00Z</dcterms:created>
  <dcterms:modified xsi:type="dcterms:W3CDTF">2023-04-11T11:34:28Z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769A0B87C2CE470098D3262DFC6895CE</vt:lpwstr>
  </property>
  <property fmtid="{D5CDD505-2E9C-101B-9397-08002B2CF9AE}" pid="3" name="KSOProductBuildVer">
    <vt:lpwstr>1033-11.2.0.11074</vt:lpwstr>
  </property>
</Properties>
</file>